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7"/>
  </p:notesMasterIdLst>
  <p:sldIdLst>
    <p:sldId id="272" r:id="rId2"/>
    <p:sldId id="337" r:id="rId3"/>
    <p:sldId id="336" r:id="rId4"/>
    <p:sldId id="338" r:id="rId5"/>
    <p:sldId id="344" r:id="rId6"/>
    <p:sldId id="339" r:id="rId7"/>
    <p:sldId id="340" r:id="rId8"/>
    <p:sldId id="342" r:id="rId9"/>
    <p:sldId id="345" r:id="rId10"/>
    <p:sldId id="343" r:id="rId11"/>
    <p:sldId id="346" r:id="rId12"/>
    <p:sldId id="348" r:id="rId13"/>
    <p:sldId id="347" r:id="rId14"/>
    <p:sldId id="350" r:id="rId15"/>
    <p:sldId id="362" r:id="rId16"/>
    <p:sldId id="363" r:id="rId17"/>
    <p:sldId id="367" r:id="rId18"/>
    <p:sldId id="365" r:id="rId19"/>
    <p:sldId id="368" r:id="rId20"/>
    <p:sldId id="369" r:id="rId21"/>
    <p:sldId id="370" r:id="rId22"/>
    <p:sldId id="372" r:id="rId23"/>
    <p:sldId id="374" r:id="rId24"/>
    <p:sldId id="373" r:id="rId25"/>
    <p:sldId id="375" r:id="rId26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BB59"/>
    <a:srgbClr val="4F81BD"/>
    <a:srgbClr val="0098D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7122" autoAdjust="0"/>
  </p:normalViewPr>
  <p:slideViewPr>
    <p:cSldViewPr>
      <p:cViewPr varScale="1">
        <p:scale>
          <a:sx n="76" d="100"/>
          <a:sy n="76" d="100"/>
        </p:scale>
        <p:origin x="1954" y="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notesMaster" Target="notesMasters/notesMaster1.xml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F0EBDE4-2F5D-44B8-A009-F3B6D6C08125}" type="datetimeFigureOut">
              <a:rPr lang="en-US" smtClean="0"/>
              <a:pPr/>
              <a:t>10/9/2019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D71AAC9-F2E6-42BA-828B-CBF2EF78092F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829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</a:t>
            </a:fld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Still not reusable.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Prune to change. (After optimizations).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Frustrating between multiple developer all changing the same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Will become very large and obscure over time, as more features are added.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Double the lines of code.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PROS</a:t>
            </a:r>
            <a:endParaRPr lang="en-GB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No performance impact from adding the modes as compile time constant. Switches will be optimized away and multiple versions of the class will be created by the complier.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83938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Polymorphism.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sz="1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Polymorphism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is the ability of an object to take on many forms.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dirty="0">
                <a:solidFill>
                  <a:schemeClr val="bg1"/>
                </a:solidFill>
              </a:rPr>
              <a:t>PROS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Code is split up into small readable chunks.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Changes to the same files by multiple developers is less likely. And Implementations become stable and changed less frequently.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New Features can be slotted into the implementation, if the interface is designed well (generic / flexible enough)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dirty="0">
                <a:solidFill>
                  <a:schemeClr val="bg1"/>
                </a:solidFill>
              </a:rPr>
              <a:t>CONS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More files for the compiler to aggregate. (Compiling gets slower) This can be helped by using precompiled headers.</a:t>
            </a:r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/>
              </a:solidFill>
            </a:endParaRPr>
          </a:p>
          <a:p>
            <a:pPr marL="0" indent="0">
              <a:buFont typeface="Arial" panose="020B0604020202020204" pitchFamily="34" charset="0"/>
              <a:buNone/>
            </a:pPr>
            <a:r>
              <a:rPr lang="en-GB" sz="1200" dirty="0">
                <a:solidFill>
                  <a:schemeClr val="bg1"/>
                </a:solidFill>
              </a:rPr>
              <a:t>Accumulator - One common interface, 3 implementations for MIP, MinIP, AvIP. More can be added.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0974272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 typeface="Arial" panose="020B0604020202020204" pitchFamily="34" charset="0"/>
              <a:buNone/>
            </a:pPr>
            <a:r>
              <a:rPr lang="en-GB" sz="1200" dirty="0">
                <a:solidFill>
                  <a:schemeClr val="bg1"/>
                </a:solidFill>
              </a:rPr>
              <a:t>Compiler will create multiple versions of the class, one for each Accumulator used.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7487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Converter - One common interface, 3 implementations for Colour mapping, Windowing, the third is used to chain Colour mapping and Windowing together so one converter is need for the MPR implementation.</a:t>
            </a:r>
          </a:p>
          <a:p>
            <a:r>
              <a:rPr lang="en-GB" dirty="0"/>
              <a:t>More can be added such as thresholding and background removal.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50533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Sampler – One common interface allows use to define multiple memory layout techniques.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Such as linear volumes, block volumes.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GB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Block volumes allow use to store the volume in memory with more spatial locality to maintain better L0 CPU cache locality, </a:t>
            </a:r>
            <a:r>
              <a:rPr lang="en-GB" sz="1200" dirty="0" err="1">
                <a:solidFill>
                  <a:schemeClr val="bg1"/>
                </a:solidFill>
              </a:rPr>
              <a:t>i.e</a:t>
            </a:r>
            <a:r>
              <a:rPr lang="en-GB" sz="1200" dirty="0">
                <a:solidFill>
                  <a:schemeClr val="bg1"/>
                </a:solidFill>
              </a:rPr>
              <a:t> 32x32x32 blocks of voxels.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0765642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 err="1">
                <a:solidFill>
                  <a:schemeClr val="bg1"/>
                </a:solidFill>
              </a:rPr>
              <a:t>InterpKernel</a:t>
            </a:r>
            <a:r>
              <a:rPr lang="en-GB" sz="1200" dirty="0">
                <a:solidFill>
                  <a:schemeClr val="bg1"/>
                </a:solidFill>
              </a:rPr>
              <a:t> -  Generalizing difference methods of interpolation. 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Nearest neighbour / Linear neighbour, more can be added, and performance impacts can be better observed.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361558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Final templatized version offers a lot of flexibility and generalization. We are back to 60 lines without loosing features!</a:t>
            </a:r>
          </a:p>
          <a:p>
            <a:r>
              <a:rPr lang="en-US" dirty="0"/>
              <a:t>This file will stabilize over time, and will unlikely be changed, due to the fact the accumulators, samplers, interpolators, and converters are all pulled out into </a:t>
            </a:r>
          </a:p>
          <a:p>
            <a:r>
              <a:rPr lang="en-US" dirty="0"/>
              <a:t>There separate components.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670435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Less operations per pixel, 512*512 image will produce 262’000 pixels.</a:t>
            </a:r>
          </a:p>
          <a:p>
            <a:r>
              <a:rPr lang="en-US" sz="1200" dirty="0">
                <a:solidFill>
                  <a:schemeClr val="bg1"/>
                </a:solidFill>
              </a:rPr>
              <a:t>Generalization, ongoing research is constantly creating new ways to visualize the data. So this should not require a rewrite down the line.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Ray-Box Intersection, with the volume and image plane.</a:t>
            </a:r>
          </a:p>
          <a:p>
            <a:endParaRPr lang="en-US" sz="1200" dirty="0">
              <a:solidFill>
                <a:schemeClr val="bg1"/>
              </a:solidFill>
            </a:endParaRP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351552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Generic Threading.</a:t>
            </a:r>
          </a:p>
          <a:p>
            <a:endParaRPr lang="en-US" dirty="0"/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86395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Utilized </a:t>
            </a:r>
            <a:r>
              <a:rPr lang="en-US" dirty="0" err="1"/>
              <a:t>RowTransformer</a:t>
            </a:r>
            <a:r>
              <a:rPr lang="en-US" dirty="0"/>
              <a:t>, </a:t>
            </a:r>
            <a:r>
              <a:rPr lang="en-US" dirty="0" err="1"/>
              <a:t>ThreadedRendererThread</a:t>
            </a:r>
            <a:r>
              <a:rPr lang="en-US" dirty="0"/>
              <a:t> </a:t>
            </a:r>
            <a:r>
              <a:rPr lang="en-US" dirty="0" err="1"/>
              <a:t>functor</a:t>
            </a:r>
            <a:r>
              <a:rPr lang="en-US" dirty="0"/>
              <a:t> design.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8802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1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629580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Hyperdense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(more dense)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Hypodense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(less dense)</a:t>
            </a:r>
          </a:p>
          <a:p>
            <a:r>
              <a:rPr lang="en-GB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Isodense </a:t>
            </a:r>
            <a:r>
              <a:rPr lang="en-GB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(the same density)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AvIP - Blood vessels, Intestine.</a:t>
            </a:r>
            <a:endParaRPr lang="en-GB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/>
              <a:t>MIP – Vessels with high contrast, Dense bone.</a:t>
            </a:r>
          </a:p>
          <a:p>
            <a:r>
              <a:rPr lang="en-US" dirty="0"/>
              <a:t>MinIP – Airways, Sinuses, Fat, Water.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29543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width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window width (WW) as the name suggests is the measure of the range of CT numbers that an image contains.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wider window width (2000 HU), therefore, will display a wider range of CT numbers. Consequently, the transition of dark to light structures will occur over a larger transition area to that of a narrow window width (&lt;1000 HU).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Accordingly, it is important to note, that a significantly wide window displaying all the CT numbers will result in different attenuations between soft tissues to become obscured </a:t>
            </a:r>
            <a:r>
              <a:rPr lang="en-US" sz="1200" b="0" i="0" kern="1200" baseline="300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Wide window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 as 400-2000 HU best used in areas of acute differing attenuation values, a good example is lungs or cortical tissue, where air and vessels will sit side by side. 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Narrow window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Defined as 50-350 HU are excellent when examining areas of similar attenuation, for example, soft tissue.</a:t>
            </a:r>
          </a:p>
          <a:p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Window level/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centre</a:t>
            </a:r>
            <a:endParaRPr lang="en-US" sz="1200" b="1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window level (WL), often also referred to as window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is the midpoint of the range of the CT numbers displayed.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When the window level is decreased the CT image will be brighter and vice versa.</a:t>
            </a:r>
          </a:p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210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must be aligned.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66662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Data must be aligned.</a:t>
            </a: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254392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8600" indent="-228600">
              <a:buAutoNum type="arabicPeriod"/>
            </a:pPr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22230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Not reusable. </a:t>
            </a:r>
          </a:p>
          <a:p>
            <a:pPr marL="285750" marR="0" lvl="0" indent="-2857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GB" sz="1200" dirty="0">
                <a:solidFill>
                  <a:schemeClr val="bg1"/>
                </a:solidFill>
              </a:rPr>
              <a:t>MIP only.</a:t>
            </a:r>
            <a:endParaRPr lang="en-US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Prune to change. (After optimizations).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Frustrating between multiple developer all changing the same file.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200" dirty="0">
                <a:solidFill>
                  <a:schemeClr val="bg1"/>
                </a:solidFill>
              </a:rPr>
              <a:t>Will become very large and obscure over time, as more features are added.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1200" dirty="0">
                <a:solidFill>
                  <a:schemeClr val="bg1"/>
                </a:solidFill>
              </a:rPr>
              <a:t>PROS</a:t>
            </a:r>
            <a:endParaRPr lang="en-GB" sz="12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sz="1200" dirty="0">
                <a:solidFill>
                  <a:schemeClr val="bg1"/>
                </a:solidFill>
              </a:rPr>
              <a:t>Simple, few lines of code (At the moment).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1552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10/9/2019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342900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4572000" y="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342900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gif"/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20.jpe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8.png"/><Relationship Id="rId3" Type="http://schemas.openxmlformats.org/officeDocument/2006/relationships/image" Target="../media/image21.png"/><Relationship Id="rId7" Type="http://schemas.microsoft.com/office/2007/relationships/hdphoto" Target="../media/hdphoto6.wdp"/><Relationship Id="rId12" Type="http://schemas.openxmlformats.org/officeDocument/2006/relationships/image" Target="../media/image2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23.png"/><Relationship Id="rId11" Type="http://schemas.openxmlformats.org/officeDocument/2006/relationships/image" Target="../media/image26.png"/><Relationship Id="rId5" Type="http://schemas.microsoft.com/office/2007/relationships/hdphoto" Target="../media/hdphoto5.wdp"/><Relationship Id="rId10" Type="http://schemas.openxmlformats.org/officeDocument/2006/relationships/image" Target="../media/image25.png"/><Relationship Id="rId4" Type="http://schemas.openxmlformats.org/officeDocument/2006/relationships/image" Target="../media/image22.png"/><Relationship Id="rId9" Type="http://schemas.microsoft.com/office/2007/relationships/hdphoto" Target="../media/hdphoto7.wdp"/><Relationship Id="rId14" Type="http://schemas.microsoft.com/office/2007/relationships/hdphoto" Target="../media/hdphoto8.wdp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2.png"/><Relationship Id="rId5" Type="http://schemas.openxmlformats.org/officeDocument/2006/relationships/image" Target="../media/image31.gif"/><Relationship Id="rId4" Type="http://schemas.openxmlformats.org/officeDocument/2006/relationships/image" Target="../media/image30.gi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34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4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9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50.png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2.png"/><Relationship Id="rId7" Type="http://schemas.microsoft.com/office/2007/relationships/hdphoto" Target="../media/hdphoto2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microsoft.com/office/2007/relationships/hdphoto" Target="../media/hdphoto1.wdp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62.png"/><Relationship Id="rId5" Type="http://schemas.openxmlformats.org/officeDocument/2006/relationships/image" Target="../media/image61.png"/><Relationship Id="rId4" Type="http://schemas.openxmlformats.org/officeDocument/2006/relationships/image" Target="../media/image6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5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67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8.png"/><Relationship Id="rId5" Type="http://schemas.openxmlformats.org/officeDocument/2006/relationships/image" Target="../media/image7.jpeg"/><Relationship Id="rId4" Type="http://schemas.microsoft.com/office/2007/relationships/hdphoto" Target="../media/hdphoto3.wdp"/></Relationships>
</file>

<file path=ppt/slides/_rels/slide5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2.png"/><Relationship Id="rId3" Type="http://schemas.openxmlformats.org/officeDocument/2006/relationships/image" Target="../media/image11.png"/><Relationship Id="rId17" Type="http://schemas.openxmlformats.org/officeDocument/2006/relationships/image" Target="../media/image41.png"/><Relationship Id="rId2" Type="http://schemas.openxmlformats.org/officeDocument/2006/relationships/image" Target="../media/image10.gif"/><Relationship Id="rId1" Type="http://schemas.openxmlformats.org/officeDocument/2006/relationships/slideLayout" Target="../slideLayouts/slideLayout9.xml"/><Relationship Id="rId19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6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5.png"/><Relationship Id="rId3" Type="http://schemas.openxmlformats.org/officeDocument/2006/relationships/image" Target="../media/image11.png"/><Relationship Id="rId17" Type="http://schemas.openxmlformats.org/officeDocument/2006/relationships/image" Target="../media/image44.png"/><Relationship Id="rId2" Type="http://schemas.openxmlformats.org/officeDocument/2006/relationships/image" Target="../media/image13.gif"/><Relationship Id="rId1" Type="http://schemas.openxmlformats.org/officeDocument/2006/relationships/slideLayout" Target="../slideLayouts/slideLayout9.xml"/><Relationship Id="rId19" Type="http://schemas.openxmlformats.org/officeDocument/2006/relationships/image" Target="../media/image12.png"/><Relationship Id="rId4" Type="http://schemas.microsoft.com/office/2007/relationships/hdphoto" Target="../media/hdphoto4.wdp"/></Relationships>
</file>

<file path=ppt/slides/_rels/slide7.xml.rels><?xml version="1.0" encoding="UTF-8" standalone="yes"?>
<Relationships xmlns="http://schemas.openxmlformats.org/package/2006/relationships"><Relationship Id="rId18" Type="http://schemas.openxmlformats.org/officeDocument/2006/relationships/image" Target="../media/image46.png"/><Relationship Id="rId3" Type="http://schemas.openxmlformats.org/officeDocument/2006/relationships/image" Target="../media/image11.png"/><Relationship Id="rId2" Type="http://schemas.openxmlformats.org/officeDocument/2006/relationships/image" Target="../media/image14.gif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2.png"/><Relationship Id="rId19" Type="http://schemas.openxmlformats.org/officeDocument/2006/relationships/image" Target="../media/image47.png"/><Relationship Id="rId4" Type="http://schemas.microsoft.com/office/2007/relationships/hdphoto" Target="../media/hdphoto4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gi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17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ckground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  <p:sp>
        <p:nvSpPr>
          <p:cNvPr id="1026" name="AutoShape 2" descr="data:image/jpeg;base64,/9j/4AAQSkZJRgABAQAAAQABAAD/2wCEAAkGBhQSERQQEBIUFRUUFBcUFBUYFRUXFBUYFBQVFBQUFxUXHCYeFxklGhQUHy8gIycpLCwsFR4xNTAqNSYrLCkBCQoKDgwOGg8PGikkHyQqLCwyKSwpKSwsLCwuKSwsNSwsNCksLCwsLCwsLCwsLCwsLCwsKSwsLCksKSwsLCwsKf/AABEIAKgApgMBIgACEQEDEQH/xAAcAAABBAMBAAAAAAAAAAAAAAAAAwUGBwEECAL/xABFEAABAwIBCAcECAUBCQEAAAABAAIDBBEFBgcSITFBUWETInGBkaGxFDJCUiMzQ2KCksHRU2NyssKiJCU0NXOz4eLwFf/EABsBAAIDAQEBAAAAAAAAAAAAAAAFAwQGAgcB/8QAMREAAgICAAUDAgQFBQAAAAAAAAECAwQRBRIhMUEGE1EycSJhgaEUI5GxwUJSYvDx/9oADAMBAAIRAxEAPwC8UIQgAQhCABCxdeXygC5NgNZJ2IA9FCguUud2jpiWMcZ5Bq0Y/dB5v2Duuq6xfPXWy3EAZA3kNJ/5navJRysii5VhW2dl/Uv7SSMtcxvvPYO1wHqVy5W5UVkxvLUzO5aZA8BqTe57ztc495UTyEXo8Im+8v2OsG4nEdXSM/O390uJQd65H63E+JWxTYrPGbxzSsP3ZHD0KFkI6fB5fP7HWQcsrm7C862IQWvN0rR8MjQ7/VtU8yfz5wvs2siMR+dl3M7SNo81JG2LKVnD7q/Gy1bIWlheMRVDBJDI2Rp2FpB8eBW7dSlFprozKFhZQfAQhCABCEIAEIQgDCChQnOFnDZQR9HHZ9Q8dRm5o+d/LgN6+N6W2d11yskoxXUdMrMuKfD49KZ13n3I2++79hzKorKzOJVV7i1zjHFuiYSG2+8fiKYq6tlqZHTTvL3uNy4+nIckpBS31BUbbzV4PCkur7mqynW9T4U525PmG4NvIUjo8JCq7ch464VIikGThO1bjMmBwU1gwwcFtsw3ku+RleWTFECdkwOC1ZsmuF1ZBw7kkJcN5I5GfFlRZVlTgbhzTbLSEbQrUqsKHBMGI4MDfUuOsSwlXaRLCsZnpJBLTSOjdyOo8i06iFcuRGd+Op0YKvRimNgHfZvPI/CeRVRVmHlp5Jtlp7Keu9oW5vC4zW9fqdasffWlFSGbfOi6ItpK112Hqxynazg153t57ldUU1xe+1MIyUltGPvx50S5ZCyFhZXRACEIQAIKElUTtY0ucbBoJJ3AAXJQAyZbZUNoKR85sX20Y2/M87O4bVzVVVclRK6aZxc950nOO8/tyT1lzlY/EKp0lz0TSWxM3Bo+K3zHamunhS6+3wbDhPD9Lcu7PUMCe8Lo9hWgxifcLZchoFybAAbSSqKfMzXyrVNex7oKVP1LTLbw7IqfRBcWNNvdJJI5Gyz7O6OQxSCzgAdWwg7COX7K9GtpbaMnbnV2ycYS2KxQJcRrLF7UqKEpNs8GNJvgSy8SSgbSF90fObQ3VFOmatplIZXg7CCmmtUM4jLGseyHYpR3Uanp9ymeJb1GalusqjP8LNRjx9yGmMU8CtXNLl8TagqXXI+oed4H2ZPLcq5miWibscHtJDmm4I2gjWCrVNumIeJ8PU4vodZRvulVEMgcqxW0rZCfpG9SUcHjf2HapawpontbRg5wcJOL8HpCEL6cGFXOerKToaQUzD16glp4hjdbj36h4qxXFc550sX9oxKQA9WECJva3W7zJUVsuWJf4fT7tyXx1IxTRJxiYtenYtxoSSyW2eoYVKjEypzmsw3pqrTcLthGkeGkdTP1PcoOruzYYN0FE17hZ8x6Q8bHU0eHqpsSHNPfwL/UWUqMRxXeXQlwCiuWLdCSCT5tKM+GkPQ+KlaiWcaXRihd/OHm0pvZ9LPOsTbuil8mpFMlxIFHYcRT5gNMah/3G+8eJ3NVSD5uiH+RX7MXKQ6Ybhhl6zrhm7i79gnyCjYwWa0DuCVa0AWGxelcUUjN2XSse2QfKd+jVlosAYWG3PSfc+ngo5W1O1OGXNVo1x/6DAfzSFb+SGTHSgVNQLt2xsO/7zh6BVJpzm4o0uNZHGxY22f+kcoskamr1saGMPxvuAexu0+S325mSdb6rXyj1eblZckjWNJcQ1o2kkADvOxNkWV1I5/RtqoS7hpt9di7/h613KcuNZs9ut6X5Iq/HM0tTE0vhc2cDa0Atf3Akg+KryrgIJBBBBsQdRBG4hdU81VmeHJRoaK+IWNw2YAbQdTX9t7DvCitxlFc0C/gcbsukqcnrvs/zIVmsx/2auETjZk/0Z4B/wBmfHV3roOnkXKUhLHB7dRaQR2g3C6WyZxUVFPFMPtGNce0gX81Njz2tC7jOP7dvMvI/oXlpQrIjEa6YMjc87GguPYBf9FypLOZJXyu2ve5x7XOJ/VdK5bVGhQ1LuEMnm0j9VzRShU8p9DScBr5pSZvwtS4ScQSiTvuej1rUUOOAYUampigHxuAdyaNbj4AromGINaGgWDQABwA1AKrszuDXfLVOHujo2dp1vPhojvVqpxh18sN/J5z6ky/eyvbXaC1+oKCZ3pi2liI/jt/tcp2q9zzv/2SEW2zjXw6rlPd9DFPDNPLr38kDwqrfNIyGMXe82A/U8grvwbC208LYm67DrH5idpURzZ5HdBH7VM36WQdVp2xs/c71KsoMdjpKd9RKdTRqG9zj7rRzJUOPW4R5pdxlxrMWVf7NPZPX3Y5LKhWbDGZaqKomnddzqgkDcwaDLMHIW9VNFZjJSW0I7qZUzdcu6Kqx2lNVjvsw90Nj0/6Wt03eNwO9WmxgAAAsALAcLKCZIQ9Ji2JTn4HNiHdt8mqdTX0To7bG3bbUo6463L5Zczbeb26vEYr+r6lJZxsqn1VS+BriIIXaAaDqe8e853Gx1AclEejHAJ9jyKrnvcPZZLlziSQALlxN7kqZZL5pyHCSuIIGsRNN7n7zuHIJbKu22Zt6szA4fipKSb12XdskubRkooI+nJ1lxZpayGE9UG/fbkQl84wBwyq0v4ertuNHzsn9xaxtzZrWjsAA9Aqlzk5fMqGGipTpR3HSybnaJBDWcRcDXyTGclXXpvwYvFqszcvmrj3lv8AJdSraliuTM5X6VCGE/VSPZ2A2cP7iqgqgrHzJTdSpZwex3i0g+iqYsupoeP1fy9/DLhiKF4gdqQmRihjzgn/AHdUj+S/0XOFIul8qKfpKWaPaXQvaO0sNvNc0UvBUcs1Xp5rckOMaUA4JONTHNrk57TVCR4vHBZ7uBd8LfEX7kshBznpG4ysqONju2XhFq5G4P7NRwxWs7R0n/1O6zvVO8swbbSIFzbWQNZ3a17VU56MSu+np2uILQ6ZwG4+7Gf7/BPZSVUN/B5XRTPOyOXfWTb/AMlrBJVNGyQaMjGuFw6zgCLg3B1rUycnMlJA919J0TCSdpOiLlONl2uqKck4Sa8pnmyo/OPlT7XU9FGbwwEtbwe/Y93cdQ7+Knec3K32aDoInWmnBAttYzY5/qAqYaLBL8y7S5Ea/wBN8O55fxNi6Lt9y4sz0VqOR3zTu8mtH6FTsmyima+m0MOjv8Re/wDM428lIsTn0IZXn4Y3HwaSrdP4a19jPcRl7mZY/wDkyI5rjptrJt8lXJr4gWt6qb2Vb5lKy8E0ROsSB5/G23+KsgldVPcdnHEK3XkSi/8AvQ8k2UPykzoU1NeOP6eUfCw9QH7z9ncLqC5f5W1clRLSvJhiY8tDG3aZG7nOdtcCNdhqUPjj2Bo1nUABcnsCqXZXK+WKNDw308rYK6+WovwmPGUGV9TWm00lmX1RMu1nK+93emUhO9RktUxwGqkhcyMEC7tR6xsDo7bXt4ppcltjm3uZssKGNCDjj60unQ06lT7Ms3rVJ3dQf3FQCpKsrMxT2hnf80oA/C3/ANldxPqRm/UL/lP7lrxbEIhGpCaGD3oxVt1LmbGKHoKuaHZoSuA7L3b5ELp6dqo7O9g/R1TKlo6szdEn77P3FvAqtkx3HoO+C3Ku/T8kWpmlxDQLkkADeSTYDzXQmR+T4o6VkQ989aQ8Xnb3DZ3Kns1uHibEI9LWIw6Tvbqb5lX6FDh163IZeo82U3HHXZLbPEkgaC46gASe5c549izquplqHfaOswcGDUweHmVd+XmJdDh9Q+9iYyxvbJ1Bbxv3KgGjVZc5s9aiS+l8ZS57vjojpPBoOjp4o/ljY3waAtmaYNaXOIAAJJOwAbSqjwTO5JFE2KeDpS0AB7X6JIAsLgjamfKrODPWt6KwihO1jTdz/wCt28cgFM8qtR6MXR4BmWX8so6W+/gZcaxR1TUS1DzcvedHkwEhgHK1vFaRQAlIGXc1vFwHiQk7fPLbPRq6o49PJHtFHQuStL0dFTs4RM82g/qkMt59DD6p38l4/M2w9U8U8ei1rRuAHgLKM50H2wyo5hg8ZGA+S0D6R/Q8iq/mZCb8y/yVTkNlJ7FUtkdfo3DQk5Dc7uOvsV80tUyRgkjcHNcLhwNwe9c0BOmDZS1NJ/w8paCblh6zCf6TsSvHyvb6S7G74xwJ5bVtT1LXVfJfOKYFBUWE8TJLbLjWOw7QsYfk9TwfUwxs5hov47VULs6tfa2lD29F/wCVo1OX9fJtqnNB3Ma1voLq08qldRDDgHEGuRvS+OZ6J1nayjYynNEwgyylukPkY0h1zwuQAO9VI9enOJJc4lznG7nE3JPEk7UnK5L7rfdls2PC+Hrh9DhvbfVmlUuV05ssO6KhiuNb7yH8WseVvBU7Q0Jnnjhbte8N7r6z4XXRGFUoY1rW7GgAdgFgr2JHyZL1DfuSgvuPEDdSEpCEK+ZPRl7dSh+XuTvtdK+IDrjrxn7zdg79nepkVqVMS+NbWiSubhJSXg53yLyiNDVsnc0kC7JG77HU7vBt4K3DnfoNG4dKTb3eidfsvs81X+c7JUwy+1xD6OQ/SAfC87+w+t1EIZEtdk6Pwm1qwsbiqjbJtPWuhMctsu31+jGxhjhadKxIL3kbC62oAcFF1gLKoWWSse2a3Dw6sSv26l0BCEKMt6BbmCtvUwDjNGP9YWmlqGfQljf8r2u8HArqH1IhyFuqSXw/7HSzVEs6n/LJu2P/ALjVIH4xC1oc6aNosDcvaNR5kqt85WXcM8Jo6Z3SaTgZHj3AGm9gd5JG7gU+tmowezybh2PbZkwUYvo0VwhCFnz19AhCEAYJWtO9KyPXrCMJfVTthZvN3O+Vo2uU1UHJi/NyI1QbZL81eAlznVbxqF44/wDN36d6uCjiTRgmGNijZEwWaxoaO7f2qQwMT2uHJHR5Tl5DyLXYxdoQsoXZVBJyMSiwUAMmLYY2Vjo5G6TXghwO8FUTlTku+hmtrMTj9G//ABP3h5rouWJMWNYLHPG6OVoc1w1g+o4HmoralYhjw/PniWbXVeUc/RSXS106ZU5GS0bi5t3wnY4bW8njd2pjimSWypxfU9Lws+u+CcWbKF5a9ZuoBommZQsIQDMGMb1myzdYuvu2zmMIx7IyhYusFy+HW9HpeHvXh8q9Yfh0tTII4Wlx3n4Wji47lLCDkU8jKhVFtsShgfK9sUbS5zjYAf8A2xXDkZko2ljA1GR1jI7iflHIJPJHI5lK2/vSu95/+LeAUzpKVN6KORbfc844rxR5UuSH0/3FqSCy32NXmNlkorQiBCEIAEIQgDBCQliWwiyAGWtoQ4EEAg6iN1lXOUubFjiZKUiN23QP1Z7N7fRW2+Fac1HdcTgprTLGPk2Y8uat6OccQwqanOjPG5nO3VPY4aitds66FqsMDgWuAcDtBF1E8Uzb00msMMZ4sNh+U6lRnh/7TU4vqTXS1fqiqRMvXSKZVeapw+qn7nN/UFN0mbWqGx0R/ER6hVniTXgeV8fxZL69fcj3SLBlT+3NzVn+GPxfsFt0+a+Y+/MxvYC71svixZvwdT49ix/1oiTp1iMOeQ1gLidgaCT4BWRQZr4G65HSSHtDW+A1qV4bk/HENGKNrBvsNZ7TtKsQw35FGT6lglqtb/YrbA83MstnVJ6NvyD3zyO4KycHwCOBgjiYGtHDaeZO0p3goVvw0tlerqjDsZXLz7sp/jfT48CFNSWThHFZemRr2pSiFkIQgAQhCABCEIAEIQgAWC1YQgBN8KQfSIQgDXdQpN2H8kIQBj/87kvQw/khCAFW0KXZSckIQAu2FKAIQgDKEIQAIQhAAhCEAf/Z"/>
          <p:cNvSpPr>
            <a:spLocks noChangeAspect="1" noChangeArrowheads="1"/>
          </p:cNvSpPr>
          <p:nvPr/>
        </p:nvSpPr>
        <p:spPr bwMode="auto">
          <a:xfrm>
            <a:off x="63500" y="-774700"/>
            <a:ext cx="1581150" cy="1600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30" name="AutoShape 6" descr="data:image/jpeg;base64,/9j/4AAQSkZJRgABAQAAAQABAAD/2wCEAAkGBggGERUIEwgWCQkKGR8ODRgMDR0cGRAcHxwjIB8cHh4gJzIqHiUvJR4cKzssLzM1Njg4ISoyNTw2NTItLjQBCQoKBQUFDQUFDSkYEhgpKSkpKSkpKSkpKSkpKSkpKSkpKSkpKSkpKSkpKSkpKSkpKSkpKSkpKSkpKSkpKSkpKf/AABEIAEAAQAMBIgACEQEDEQH/xAAbAAEBAAIDAQAAAAAAAAAAAAAABgQHAQMFAv/EAC0QAAEDAwIEBAYDAAAAAAAAAAECAwQABRESIQYxQWEHE1FxFiIjMkKBFBWC/8QAFAEBAAAAAAAAAAAAAAAAAAAAAP/EABQRAQAAAAAAAAAAAAAAAAAAAAD/2gAMAwEAAhEDEQA/AN4UpSgUpWBfLmmzsLln8Bt70GcSE75x71zWu7VY+IOMW03V27m2xZI8xhDTepakH7VEk4Tkb4wdiMkHIHbDl3bg2Y3an5onxp4UthYTpJ0kBQKcnBGpO+d89OVBf0pSgUpQnG9B8OuoYGtSwhI5k1B8XcZWq5JVZ0IXLfcGQmM2Vr9PtSCSK8rii/u3911hU/8Aq7Pbsfy3E7rVqzpbaT+S1YPt32Fen4XXB2Wt9hq0t22zxwAnIUp9xxW+XXM4UrTuR01JGaDBsviBc+GYrcaTw3ILEVIZae8lSElIwlPmawNBxpGc7nJwOVZ9qiXTjKWi9vspjRIqSiM22vVoBwVErwNRJSnoAAB3JsOI5sa3RH5TqA5HabUVpOPqbY0YPPPLHevF8NYb8KC2hatS8Dn2FBVUpSgUpSg1xx9YrNZz/aiJ5twX8rICckk7AD1JPIVX8I2H4diNwiQqQfqyVD83FbqPcZ2HYCpt1HxFekMKGqNa0mUR0KgQlsH9kqHdFXtBB+IdwE55iwBzQ0MTJpJwAkHDaT7qBV/getVlllwpLSUtOhxtsadq1Vdrc+0+9dbkkxmZbhMeMw6FPTtOyEfIfkbCQnJz6k4yM1vhjZJNuaXJW0IyZKitDaPtaClZCU56DkKC3pSlApSlBE3ux3q1Sze4WlbjqfLeQ6klK05zggEEEEbHpk8+Vda7lx1dfpJjM2xCtipLZWtPcFR0j9pNXVKCRsfADERf8+Q8qfPXutbyyontk9Ow2HSq1KQnYDAHLFc0oFKUoP/Z"/>
          <p:cNvSpPr>
            <a:spLocks noChangeAspect="1" noChangeArrowheads="1"/>
          </p:cNvSpPr>
          <p:nvPr/>
        </p:nvSpPr>
        <p:spPr bwMode="auto">
          <a:xfrm>
            <a:off x="63500" y="-301625"/>
            <a:ext cx="609600" cy="609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343400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How to build a pipeline.</a:t>
            </a:r>
          </a:p>
        </p:txBody>
      </p:sp>
      <p:cxnSp>
        <p:nvCxnSpPr>
          <p:cNvPr id="3" name="Connector: Curved 2">
            <a:extLst>
              <a:ext uri="{FF2B5EF4-FFF2-40B4-BE49-F238E27FC236}">
                <a16:creationId xmlns:a16="http://schemas.microsoft.com/office/drawing/2014/main" id="{183C683B-0CD4-4963-9EA3-A12007AD410E}"/>
              </a:ext>
            </a:extLst>
          </p:cNvPr>
          <p:cNvCxnSpPr>
            <a:cxnSpLocks/>
          </p:cNvCxnSpPr>
          <p:nvPr/>
        </p:nvCxnSpPr>
        <p:spPr>
          <a:xfrm rot="5400000" flipH="1" flipV="1">
            <a:off x="4527439" y="4757839"/>
            <a:ext cx="696922" cy="607800"/>
          </a:xfrm>
          <a:prstGeom prst="curvedConnector3">
            <a:avLst>
              <a:gd name="adj1" fmla="val 39587"/>
            </a:avLst>
          </a:prstGeom>
          <a:ln>
            <a:tailEnd type="triangle"/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984A73B9-E0B4-478F-9F1B-84386C5F6621}"/>
              </a:ext>
            </a:extLst>
          </p:cNvPr>
          <p:cNvSpPr txBox="1"/>
          <p:nvPr/>
        </p:nvSpPr>
        <p:spPr>
          <a:xfrm rot="963454">
            <a:off x="3621297" y="5429020"/>
            <a:ext cx="166423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accent2"/>
                </a:solidFill>
                <a:latin typeface="Ink Free" panose="03080402000500000000" pitchFamily="66" charset="0"/>
              </a:rPr>
              <a:t>Rendering</a:t>
            </a:r>
            <a:endParaRPr lang="en-GB" dirty="0">
              <a:solidFill>
                <a:schemeClr val="accent2"/>
              </a:solidFill>
              <a:latin typeface="Ink Free" panose="03080402000500000000" pitchFamily="66" charset="0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133600" y="-130156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kern="0" dirty="0">
                <a:solidFill>
                  <a:srgbClr val="0098D4"/>
                </a:solidFill>
                <a:latin typeface="Calibri" pitchFamily="34" charset="0"/>
              </a:rPr>
              <a:t>1. Understanding the requirements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381001"/>
            <a:ext cx="4953000" cy="274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Colour Mapping</a:t>
            </a:r>
          </a:p>
          <a:p>
            <a:r>
              <a:rPr lang="en-US" sz="1800" dirty="0">
                <a:solidFill>
                  <a:schemeClr val="bg1"/>
                </a:solidFill>
              </a:rPr>
              <a:t>Provides additional clarity for windows of interest in the data.</a:t>
            </a:r>
          </a:p>
          <a:p>
            <a:r>
              <a:rPr lang="en-US" sz="1800" dirty="0">
                <a:solidFill>
                  <a:schemeClr val="bg1"/>
                </a:solidFill>
              </a:rPr>
              <a:t>Additionally useful for PET/CT fusion, generating heat maps. </a:t>
            </a:r>
          </a:p>
        </p:txBody>
      </p:sp>
      <p:sp>
        <p:nvSpPr>
          <p:cNvPr id="2" name="AutoShape 2" descr="&#10;\begin{bmatrix}&#10;   \mathbf{c}_x \\&#10;   \mathbf{c}_y \\&#10;   \mathbf{c}_z \\&#10;\end{bmatrix}=\begin{bmatrix}&#10;   1 &amp; 0 &amp; 0  \\&#10;   0 &amp; {\cos\alpha} &amp; {\sin\alpha}  \\&#10;   0 &amp; { - \sin\alpha} &amp; {\cos\alpha}  \\&#10;\end{bmatrix}\begin{bmatrix}&#10;   {\cos\beta } &amp; 0 &amp; { - \sin\beta }  \\&#10;   0 &amp; 1 &amp; 0  \\&#10;   {\sin\beta } &amp; 0 &amp; {\cos\beta }  \\&#10;\end{bmatrix}\begin{bmatrix}&#10;   \mathbf{a}_x \\&#10;   \mathbf{a}_y \\&#10;   \mathbf{a}_z \\&#10;\end{bmatrix}=\frac{1}{\sqrt{6}}\begin{bmatrix}&#10;   \sqrt{3} &amp; 0 &amp; -\sqrt{3}  \\&#10;   1 &amp; 2 &amp; 1  \\&#10;   \sqrt{2} &amp; -\sqrt{2} &amp; \sqrt{2}  \\&#10;\end{bmatrix}\begin{bmatrix}&#10;   \mathbf{a}_x \\&#10;   \mathbf{a}_y \\&#10;   \mathbf{a}_z \\&#10;\end{bmatrix}&#10;">
            <a:extLst>
              <a:ext uri="{FF2B5EF4-FFF2-40B4-BE49-F238E27FC236}">
                <a16:creationId xmlns:a16="http://schemas.microsoft.com/office/drawing/2014/main" id="{F651D626-5E1F-48EB-9DD3-FD1D04DFB9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0200" y="32766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CCC93999-4FC5-4DD8-87AC-B03DB6FF53FD}"/>
              </a:ext>
            </a:extLst>
          </p:cNvPr>
          <p:cNvSpPr txBox="1"/>
          <p:nvPr/>
        </p:nvSpPr>
        <p:spPr>
          <a:xfrm>
            <a:off x="4915267" y="1052495"/>
            <a:ext cx="1333497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</a:rPr>
              <a:t>Colour Space 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[0.0-1.0]</a:t>
            </a:r>
            <a:endParaRPr lang="en-GB" sz="1100" dirty="0">
              <a:solidFill>
                <a:schemeClr val="bg1"/>
              </a:solidFill>
            </a:endParaRPr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F18942BB-46E9-4505-A34F-DD4B39531BF4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225758" y="134947"/>
            <a:ext cx="2765842" cy="277174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1B3316EC-0029-41D8-9D7C-2E0F8A0131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3200229"/>
            <a:ext cx="3284510" cy="3276942"/>
          </a:xfrm>
          <a:prstGeom prst="rect">
            <a:avLst/>
          </a:prstGeom>
        </p:spPr>
      </p:pic>
      <p:pic>
        <p:nvPicPr>
          <p:cNvPr id="10242" name="Picture 2" descr="Image result for pet ct fusion">
            <a:extLst>
              <a:ext uri="{FF2B5EF4-FFF2-40B4-BE49-F238E27FC236}">
                <a16:creationId xmlns:a16="http://schemas.microsoft.com/office/drawing/2014/main" id="{4D473B0F-F673-4804-8BAA-2C95BD3058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53075" y="4230770"/>
            <a:ext cx="3438525" cy="238910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0198487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10766681-0480-485C-A60A-31E7493387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34055" y="4614561"/>
            <a:ext cx="1676545" cy="1475360"/>
          </a:xfrm>
          <a:prstGeom prst="rect">
            <a:avLst/>
          </a:prstGeom>
        </p:spPr>
      </p:pic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133600" y="-130156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kern="0" dirty="0">
                <a:solidFill>
                  <a:srgbClr val="0098D4"/>
                </a:solidFill>
                <a:latin typeface="Calibri" pitchFamily="34" charset="0"/>
              </a:rPr>
              <a:t>1. Understanding the requirements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2" name="AutoShape 2" descr="&#10;\begin{bmatrix}&#10;   \mathbf{c}_x \\&#10;   \mathbf{c}_y \\&#10;   \mathbf{c}_z \\&#10;\end{bmatrix}=\begin{bmatrix}&#10;   1 &amp; 0 &amp; 0  \\&#10;   0 &amp; {\cos\alpha} &amp; {\sin\alpha}  \\&#10;   0 &amp; { - \sin\alpha} &amp; {\cos\alpha}  \\&#10;\end{bmatrix}\begin{bmatrix}&#10;   {\cos\beta } &amp; 0 &amp; { - \sin\beta }  \\&#10;   0 &amp; 1 &amp; 0  \\&#10;   {\sin\beta } &amp; 0 &amp; {\cos\beta }  \\&#10;\end{bmatrix}\begin{bmatrix}&#10;   \mathbf{a}_x \\&#10;   \mathbf{a}_y \\&#10;   \mathbf{a}_z \\&#10;\end{bmatrix}=\frac{1}{\sqrt{6}}\begin{bmatrix}&#10;   \sqrt{3} &amp; 0 &amp; -\sqrt{3}  \\&#10;   1 &amp; 2 &amp; 1  \\&#10;   \sqrt{2} &amp; -\sqrt{2} &amp; \sqrt{2}  \\&#10;\end{bmatrix}\begin{bmatrix}&#10;   \mathbf{a}_x \\&#10;   \mathbf{a}_y \\&#10;   \mathbf{a}_z \\&#10;\end{bmatrix}&#10;">
            <a:extLst>
              <a:ext uri="{FF2B5EF4-FFF2-40B4-BE49-F238E27FC236}">
                <a16:creationId xmlns:a16="http://schemas.microsoft.com/office/drawing/2014/main" id="{F651D626-5E1F-48EB-9DD3-FD1D04DFB9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-1013982" y="3296149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35C378-E697-4319-B18C-2E0F26392398}"/>
              </a:ext>
            </a:extLst>
          </p:cNvPr>
          <p:cNvSpPr txBox="1"/>
          <p:nvPr/>
        </p:nvSpPr>
        <p:spPr>
          <a:xfrm>
            <a:off x="3049177" y="6270091"/>
            <a:ext cx="6335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2"/>
                </a:solidFill>
              </a:rPr>
              <a:t>Axial</a:t>
            </a:r>
            <a:endParaRPr lang="en-GB" dirty="0">
              <a:solidFill>
                <a:schemeClr val="accent2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0CFE6CF-D370-4010-AF2F-02E670610CE3}"/>
              </a:ext>
            </a:extLst>
          </p:cNvPr>
          <p:cNvSpPr txBox="1"/>
          <p:nvPr/>
        </p:nvSpPr>
        <p:spPr>
          <a:xfrm>
            <a:off x="5157516" y="6270091"/>
            <a:ext cx="8742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1"/>
                </a:solidFill>
              </a:rPr>
              <a:t>Sagittal</a:t>
            </a:r>
            <a:endParaRPr lang="en-GB" dirty="0">
              <a:solidFill>
                <a:schemeClr val="accent1"/>
              </a:solidFill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335077C-4D35-4606-8529-05456D1A87EC}"/>
              </a:ext>
            </a:extLst>
          </p:cNvPr>
          <p:cNvSpPr txBox="1"/>
          <p:nvPr/>
        </p:nvSpPr>
        <p:spPr>
          <a:xfrm>
            <a:off x="660825" y="6270091"/>
            <a:ext cx="9135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6"/>
                </a:solidFill>
              </a:rPr>
              <a:t>Coronal</a:t>
            </a:r>
            <a:endParaRPr lang="en-GB" dirty="0">
              <a:solidFill>
                <a:schemeClr val="accent6"/>
              </a:solidFill>
            </a:endParaRPr>
          </a:p>
        </p:txBody>
      </p:sp>
      <p:pic>
        <p:nvPicPr>
          <p:cNvPr id="11270" name="Picture 6" descr="http://192.168.0.42/HttpHandlers/GetImageThumbnail.ashx?token=N1hUT1cEV2QjCQRAAQVQMHYBVhQFVwUwegNRRlwCUzJzAwEXQkANZH8AFhYFRwF0K1xVT1YDVTlvAQJfVQcwMnMLAkJeAVwudAkJKEJGF2UwWFRPBVcJaSw&amp;gs=1">
            <a:extLst>
              <a:ext uri="{FF2B5EF4-FFF2-40B4-BE49-F238E27FC236}">
                <a16:creationId xmlns:a16="http://schemas.microsoft.com/office/drawing/2014/main" id="{DB66E0D0-9B9A-4A0C-A682-3D196194C5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screen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251" b="99357" l="9416" r="89610">
                        <a14:foregroundMark x1="35714" y1="13183" x2="58766" y2="5788"/>
                        <a14:foregroundMark x1="58766" y1="5788" x2="56563" y2="96831"/>
                        <a14:foregroundMark x1="67532" y1="68442" x2="67532" y2="70620"/>
                        <a14:foregroundMark x1="67532" y1="50482" x2="67532" y2="67156"/>
                        <a14:foregroundMark x1="66140" y1="76206" x2="64286" y2="81350"/>
                        <a14:foregroundMark x1="35632" y1="73312" x2="40584" y2="95498"/>
                        <a14:foregroundMark x1="33766" y1="64952" x2="35632" y2="73312"/>
                        <a14:foregroundMark x1="32468" y1="67846" x2="32468" y2="67846"/>
                        <a14:foregroundMark x1="36364" y1="80707" x2="36364" y2="80707"/>
                        <a14:foregroundMark x1="34416" y1="80707" x2="34416" y2="80707"/>
                        <a14:foregroundMark x1="32468" y1="73312" x2="32468" y2="73312"/>
                        <a14:foregroundMark x1="35714" y1="92283" x2="35714" y2="92283"/>
                        <a14:foregroundMark x1="41234" y1="96463" x2="41234" y2="96463"/>
                        <a14:foregroundMark x1="54870" y1="2251" x2="63961" y2="2251"/>
                        <a14:foregroundMark x1="66883" y1="66559" x2="67208" y2="68167"/>
                        <a14:foregroundMark x1="67208" y1="67203" x2="66234" y2="71704"/>
                        <a14:foregroundMark x1="59091" y1="98392" x2="60714" y2="96785"/>
                        <a14:foregroundMark x1="36364" y1="94212" x2="37338" y2="97428"/>
                        <a14:backgroundMark x1="32143" y1="73312" x2="32143" y2="73312"/>
                        <a14:backgroundMark x1="56494" y1="98392" x2="56494" y2="98392"/>
                        <a14:backgroundMark x1="66883" y1="74598" x2="66883" y2="74598"/>
                        <a14:backgroundMark x1="66883" y1="73312" x2="67602" y2="71990"/>
                        <a14:backgroundMark x1="69954" y1="67776" x2="70130" y2="67524"/>
                        <a14:backgroundMark x1="49351" y1="74598" x2="49351" y2="68810"/>
                        <a14:backgroundMark x1="49351" y1="66559" x2="49351" y2="65595"/>
                        <a14:backgroundMark x1="55195" y1="98392" x2="58117" y2="996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2021" r="22320"/>
          <a:stretch/>
        </p:blipFill>
        <p:spPr bwMode="auto">
          <a:xfrm>
            <a:off x="457200" y="2348829"/>
            <a:ext cx="1286367" cy="23336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EE8B3614-72BF-450D-A555-185E7BFA35EF}"/>
              </a:ext>
            </a:extLst>
          </p:cNvPr>
          <p:cNvSpPr txBox="1"/>
          <p:nvPr/>
        </p:nvSpPr>
        <p:spPr>
          <a:xfrm>
            <a:off x="7506626" y="6270091"/>
            <a:ext cx="976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accent4"/>
                </a:solidFill>
              </a:rPr>
              <a:t>Oblique </a:t>
            </a:r>
            <a:endParaRPr lang="en-GB" dirty="0">
              <a:solidFill>
                <a:schemeClr val="accent4"/>
              </a:solidFill>
            </a:endParaRPr>
          </a:p>
        </p:txBody>
      </p:sp>
      <p:pic>
        <p:nvPicPr>
          <p:cNvPr id="11272" name="Picture 8" descr="http://192.168.0.42/HttpHandlers/GetImageThumbnail.ashx?token=N1hUT1MGUzInBQlKVldTMXYJAxddBlMyegUIR1UBVzNwCQcXQkANZH8AFhYFRwF0K1xVT1YDVTlvAQJfVQcwMnMLAkNeB10ucAkAKEJGF2UwWFRPBVcJaSw&amp;gs=1">
            <a:extLst>
              <a:ext uri="{FF2B5EF4-FFF2-40B4-BE49-F238E27FC236}">
                <a16:creationId xmlns:a16="http://schemas.microsoft.com/office/drawing/2014/main" id="{365D6567-AC25-4974-9B29-BB988191E4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 cstate="screen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2251" b="89711" l="9740" r="89935">
                        <a14:foregroundMark x1="39610" y1="18006" x2="53896" y2="2251"/>
                        <a14:foregroundMark x1="53896" y1="2251" x2="56494" y2="89389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 l="27465" r="29674" b="7552"/>
          <a:stretch/>
        </p:blipFill>
        <p:spPr bwMode="auto">
          <a:xfrm>
            <a:off x="5029548" y="2303887"/>
            <a:ext cx="990600" cy="21574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74" name="Picture 10" descr="http://192.168.0.42/HttpHandlers/GetImageThumbnail.ashx?token=N1hUT1VVVWFxUAMQVgQGZXZTVkFcBQZlclRSFlVQATMmVAJDQkANZH8AFhYFRwF0K1xVT1YDVTlvAQJfVQcwMnMLAkteBlYudQUHKEJGF2UwWFRPBVcJaSw&amp;gs=1">
            <a:extLst>
              <a:ext uri="{FF2B5EF4-FFF2-40B4-BE49-F238E27FC236}">
                <a16:creationId xmlns:a16="http://schemas.microsoft.com/office/drawing/2014/main" id="{D55DBA53-07DF-4C48-AA94-ED2586DEB1E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 cstate="screen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8117" r="93506">
                        <a14:foregroundMark x1="8117" y1="50000" x2="8117" y2="68750"/>
                        <a14:foregroundMark x1="90909" y1="47159" x2="93831" y2="61932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 bwMode="auto">
          <a:xfrm>
            <a:off x="2438400" y="3017018"/>
            <a:ext cx="1731973" cy="990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DD4F2E3B-D66A-422D-89BD-EA87732FE329}"/>
              </a:ext>
            </a:extLst>
          </p:cNvPr>
          <p:cNvSpPr txBox="1">
            <a:spLocks/>
          </p:cNvSpPr>
          <p:nvPr/>
        </p:nvSpPr>
        <p:spPr>
          <a:xfrm>
            <a:off x="152400" y="381001"/>
            <a:ext cx="8077200" cy="1433474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600" dirty="0">
                <a:solidFill>
                  <a:schemeClr val="bg1"/>
                </a:solidFill>
              </a:rPr>
              <a:t>Multiplanar Reconstruction (MPR)</a:t>
            </a:r>
          </a:p>
          <a:p>
            <a:r>
              <a:rPr lang="en-US" sz="2100" dirty="0">
                <a:solidFill>
                  <a:schemeClr val="bg1"/>
                </a:solidFill>
              </a:rPr>
              <a:t>Multiplanar reformation (MPR) is the process of projecting a cross-section of a volume onto a flat plane or slab to produce images that are no longer aligned to the acquisition plane.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9627746-A0D4-41A5-BD86-276499435AE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1153" y="4614561"/>
            <a:ext cx="1383912" cy="147536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287BDE6-95CC-4031-B731-08827F155A5F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820969" y="4590175"/>
            <a:ext cx="1286367" cy="149974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ED9937F8-9C49-40FC-B9EF-AB18C37A7CAC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01785" y="4663333"/>
            <a:ext cx="1292464" cy="1426588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49FF09F6-3335-4051-90A8-F7C7CACEAB5E}"/>
              </a:ext>
            </a:extLst>
          </p:cNvPr>
          <p:cNvPicPr>
            <a:picLocks noChangeAspect="1"/>
          </p:cNvPicPr>
          <p:nvPr/>
        </p:nvPicPr>
        <p:blipFill rotWithShape="1">
          <a:blip r:embed="rId13" cstate="screen">
            <a:extLst>
              <a:ext uri="{BEBA8EAE-BF5A-486C-A8C5-ECC9F3942E4B}">
                <a14:imgProps xmlns:a14="http://schemas.microsoft.com/office/drawing/2010/main">
                  <a14:imgLayer r:embed="rId14">
                    <a14:imgEffect>
                      <a14:backgroundRemoval t="0" b="99538" l="0" r="100000">
                        <a14:foregroundMark x1="67085" y1="53231" x2="67085" y2="55846"/>
                        <a14:foregroundMark x1="71787" y1="68308" x2="73041" y2="79231"/>
                        <a14:foregroundMark x1="71160" y1="85538" x2="74295" y2="79846"/>
                        <a14:foregroundMark x1="73981" y1="86615" x2="80878" y2="96462"/>
                        <a14:foregroundMark x1="53918" y1="88000" x2="56426" y2="94615"/>
                        <a14:foregroundMark x1="59875" y1="94615" x2="57053" y2="96615"/>
                        <a14:foregroundMark x1="56113" y1="92769" x2="59561" y2="99231"/>
                        <a14:foregroundMark x1="8150" y1="56923" x2="22571" y2="80615"/>
                        <a14:foregroundMark x1="52665" y1="45538" x2="69592" y2="62154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58000" y="2236559"/>
            <a:ext cx="1170122" cy="2384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43691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133600" y="-130156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kern="0" dirty="0">
                <a:solidFill>
                  <a:srgbClr val="0098D4"/>
                </a:solidFill>
                <a:latin typeface="Calibri" pitchFamily="34" charset="0"/>
              </a:rPr>
              <a:t>1. Understanding the requirements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381001"/>
            <a:ext cx="6553200" cy="274285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Curved planar Reconstruction (CPR)</a:t>
            </a:r>
          </a:p>
          <a:p>
            <a:r>
              <a:rPr lang="en-US" sz="1800" dirty="0">
                <a:solidFill>
                  <a:schemeClr val="bg1"/>
                </a:solidFill>
              </a:rPr>
              <a:t>Curved planar reformation is a type of MPR accomplished by aligning the long axis of the imaging plane with a specific curved structure, such as a blood vessel, rather than with an arbitrary</a:t>
            </a:r>
          </a:p>
          <a:p>
            <a:r>
              <a:rPr lang="en-US" sz="1800" dirty="0">
                <a:solidFill>
                  <a:schemeClr val="bg1"/>
                </a:solidFill>
              </a:rPr>
              <a:t>imaging plane.</a:t>
            </a:r>
          </a:p>
        </p:txBody>
      </p:sp>
      <p:sp>
        <p:nvSpPr>
          <p:cNvPr id="2" name="AutoShape 2" descr="&#10;\begin{bmatrix}&#10;   \mathbf{c}_x \\&#10;   \mathbf{c}_y \\&#10;   \mathbf{c}_z \\&#10;\end{bmatrix}=\begin{bmatrix}&#10;   1 &amp; 0 &amp; 0  \\&#10;   0 &amp; {\cos\alpha} &amp; {\sin\alpha}  \\&#10;   0 &amp; { - \sin\alpha} &amp; {\cos\alpha}  \\&#10;\end{bmatrix}\begin{bmatrix}&#10;   {\cos\beta } &amp; 0 &amp; { - \sin\beta }  \\&#10;   0 &amp; 1 &amp; 0  \\&#10;   {\sin\beta } &amp; 0 &amp; {\cos\beta }  \\&#10;\end{bmatrix}\begin{bmatrix}&#10;   \mathbf{a}_x \\&#10;   \mathbf{a}_y \\&#10;   \mathbf{a}_z \\&#10;\end{bmatrix}=\frac{1}{\sqrt{6}}\begin{bmatrix}&#10;   \sqrt{3} &amp; 0 &amp; -\sqrt{3}  \\&#10;   1 &amp; 2 &amp; 1  \\&#10;   \sqrt{2} &amp; -\sqrt{2} &amp; \sqrt{2}  \\&#10;\end{bmatrix}\begin{bmatrix}&#10;   \mathbf{a}_x \\&#10;   \mathbf{a}_y \\&#10;   \mathbf{a}_z \\&#10;\end{bmatrix}&#10;">
            <a:extLst>
              <a:ext uri="{FF2B5EF4-FFF2-40B4-BE49-F238E27FC236}">
                <a16:creationId xmlns:a16="http://schemas.microsoft.com/office/drawing/2014/main" id="{F651D626-5E1F-48EB-9DD3-FD1D04DFB9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723505" y="4606033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193167D-90D1-4E13-80BA-237D0A0BE1D6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148" y="3630399"/>
            <a:ext cx="1977410" cy="3118063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4243DC64-606D-4EF7-8C18-DF4B44EA658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526610" y="38100"/>
            <a:ext cx="2617390" cy="67818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D19A9286-7EBC-4488-8C6C-DEBD460F38F9}"/>
              </a:ext>
            </a:extLst>
          </p:cNvPr>
          <p:cNvPicPr>
            <a:picLocks noChangeAspect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119313" y="3624262"/>
            <a:ext cx="2308412" cy="3124200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9DB5E8E8-1F70-4CB7-8714-05424474CD2D}"/>
              </a:ext>
            </a:extLst>
          </p:cNvPr>
          <p:cNvSpPr txBox="1"/>
          <p:nvPr/>
        </p:nvSpPr>
        <p:spPr>
          <a:xfrm>
            <a:off x="100216" y="3235927"/>
            <a:ext cx="19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Infinite MIP (Bone Removed)</a:t>
            </a:r>
          </a:p>
          <a:p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6E3DA3D8-B78B-441B-A129-69614AB999F7}"/>
              </a:ext>
            </a:extLst>
          </p:cNvPr>
          <p:cNvSpPr txBox="1"/>
          <p:nvPr/>
        </p:nvSpPr>
        <p:spPr>
          <a:xfrm>
            <a:off x="2633360" y="3223438"/>
            <a:ext cx="19774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Stretched CPR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43A2B6F-B47F-4EA3-BC51-E5FE4CF5DB68}"/>
              </a:ext>
            </a:extLst>
          </p:cNvPr>
          <p:cNvSpPr txBox="1"/>
          <p:nvPr/>
        </p:nvSpPr>
        <p:spPr>
          <a:xfrm>
            <a:off x="6113947" y="2886528"/>
            <a:ext cx="197741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200" dirty="0">
                <a:solidFill>
                  <a:schemeClr val="bg1"/>
                </a:solidFill>
              </a:rPr>
              <a:t>Straightened</a:t>
            </a:r>
          </a:p>
          <a:p>
            <a:pPr algn="ctr"/>
            <a:r>
              <a:rPr lang="en-US" sz="1200" dirty="0">
                <a:solidFill>
                  <a:schemeClr val="bg1"/>
                </a:solidFill>
              </a:rPr>
              <a:t> CPR</a:t>
            </a:r>
            <a:endParaRPr lang="en-GB" sz="1200" dirty="0">
              <a:solidFill>
                <a:schemeClr val="bg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74A6282-BF5F-4736-A75C-A9FD8C9E5C69}"/>
              </a:ext>
            </a:extLst>
          </p:cNvPr>
          <p:cNvSpPr txBox="1"/>
          <p:nvPr/>
        </p:nvSpPr>
        <p:spPr>
          <a:xfrm>
            <a:off x="4858335" y="4436756"/>
            <a:ext cx="197741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accent1"/>
                </a:solidFill>
              </a:rPr>
              <a:t>Hyper Plane</a:t>
            </a:r>
            <a:endParaRPr lang="en-GB" sz="1600" dirty="0">
              <a:solidFill>
                <a:schemeClr val="accent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F1FD7E2-A41D-41D0-BC9E-0E65A4187BC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541688" y="4711661"/>
            <a:ext cx="1743607" cy="1908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7674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133600" y="-130156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kern="0" dirty="0">
                <a:solidFill>
                  <a:srgbClr val="0098D4"/>
                </a:solidFill>
                <a:latin typeface="Calibri" pitchFamily="34" charset="0"/>
              </a:rPr>
              <a:t>1. Understanding the requirements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043732" y="377784"/>
            <a:ext cx="6553200" cy="274285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Advantages of MPR Reconstruction</a:t>
            </a:r>
          </a:p>
          <a:p>
            <a:r>
              <a:rPr lang="en-US" sz="1600" dirty="0">
                <a:solidFill>
                  <a:schemeClr val="bg1"/>
                </a:solidFill>
              </a:rPr>
              <a:t>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It enhances viewing of pathology.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It equips radiologists to deal with the large data sets that are available with the new multi-detector CT scanners and to more easily compare current and previous exams. </a:t>
            </a:r>
          </a:p>
          <a:p>
            <a:pPr marL="342900" indent="-34290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It improves service to referring physicians, since selected 3-D images can be attached to the radiology report. These images illustrate the diagnosis and may even be shown to patients while discussing the condition and recommended treatment.</a:t>
            </a: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AutoShape 2" descr="&#10;\begin{bmatrix}&#10;   \mathbf{c}_x \\&#10;   \mathbf{c}_y \\&#10;   \mathbf{c}_z \\&#10;\end{bmatrix}=\begin{bmatrix}&#10;   1 &amp; 0 &amp; 0  \\&#10;   0 &amp; {\cos\alpha} &amp; {\sin\alpha}  \\&#10;   0 &amp; { - \sin\alpha} &amp; {\cos\alpha}  \\&#10;\end{bmatrix}\begin{bmatrix}&#10;   {\cos\beta } &amp; 0 &amp; { - \sin\beta }  \\&#10;   0 &amp; 1 &amp; 0  \\&#10;   {\sin\beta } &amp; 0 &amp; {\cos\beta }  \\&#10;\end{bmatrix}\begin{bmatrix}&#10;   \mathbf{a}_x \\&#10;   \mathbf{a}_y \\&#10;   \mathbf{a}_z \\&#10;\end{bmatrix}=\frac{1}{\sqrt{6}}\begin{bmatrix}&#10;   \sqrt{3} &amp; 0 &amp; -\sqrt{3}  \\&#10;   1 &amp; 2 &amp; 1  \\&#10;   \sqrt{2} &amp; -\sqrt{2} &amp; \sqrt{2}  \\&#10;\end{bmatrix}\begin{bmatrix}&#10;   \mathbf{a}_x \\&#10;   \mathbf{a}_y \\&#10;   \mathbf{a}_z \\&#10;\end{bmatrix}&#10;">
            <a:extLst>
              <a:ext uri="{FF2B5EF4-FFF2-40B4-BE49-F238E27FC236}">
                <a16:creationId xmlns:a16="http://schemas.microsoft.com/office/drawing/2014/main" id="{F651D626-5E1F-48EB-9DD3-FD1D04DFB9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0200" y="32766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12290" name="Picture 2" descr="http://192.168.0.42/HttpHandlers/GetImageThumbnail.ashx?token=N1hUT1MKADV2BwFCVVVUNHYBCEMFBFVkcgJUFlBXADh7A1ZKQkANZH8AFhYFRwF0K1xVT1YDVTlvAQJfVQcwMXULA0NeB1IudwQIKEJGF2UwWFRPBVcJaSw&amp;gs=1">
            <a:extLst>
              <a:ext uri="{FF2B5EF4-FFF2-40B4-BE49-F238E27FC236}">
                <a16:creationId xmlns:a16="http://schemas.microsoft.com/office/drawing/2014/main" id="{D2776C0F-CA1F-4432-AE99-D00503B96C9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2429936" y="3276600"/>
            <a:ext cx="6561664" cy="3356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2BE297A-D91E-4DA6-88FF-74D172D65801}"/>
              </a:ext>
            </a:extLst>
          </p:cNvPr>
          <p:cNvSpPr txBox="1"/>
          <p:nvPr/>
        </p:nvSpPr>
        <p:spPr>
          <a:xfrm>
            <a:off x="3338991" y="2907268"/>
            <a:ext cx="13949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Original Slice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94D1817-2F0D-4417-BA08-08A75C6A5111}"/>
              </a:ext>
            </a:extLst>
          </p:cNvPr>
          <p:cNvSpPr txBox="1"/>
          <p:nvPr/>
        </p:nvSpPr>
        <p:spPr>
          <a:xfrm>
            <a:off x="6553200" y="2939193"/>
            <a:ext cx="17909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Oblique Planes </a:t>
            </a: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7569C11-5453-44D4-8B0F-2B6D8AE17BC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5504" y="2060617"/>
            <a:ext cx="770313" cy="4572000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907B4CC7-FFA5-4F12-B0E2-D68BBB04C435}"/>
              </a:ext>
            </a:extLst>
          </p:cNvPr>
          <p:cNvCxnSpPr/>
          <p:nvPr/>
        </p:nvCxnSpPr>
        <p:spPr>
          <a:xfrm flipH="1">
            <a:off x="609600" y="3810000"/>
            <a:ext cx="1371600" cy="11430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571592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EAAE35E-3C06-45C1-8525-38B2AAA5031D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511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sz="3600" kern="0" dirty="0">
                <a:solidFill>
                  <a:srgbClr val="0098D4"/>
                </a:solidFill>
                <a:latin typeface="Calibri" pitchFamily="34" charset="0"/>
              </a:rPr>
              <a:t>2. Prototype MPR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F313F45-2BD7-4BAA-B86A-90D676CE2EE9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996"/>
          <a:stretch/>
        </p:blipFill>
        <p:spPr>
          <a:xfrm>
            <a:off x="2209800" y="762000"/>
            <a:ext cx="4724401" cy="59462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661239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1">
            <a:extLst>
              <a:ext uri="{FF2B5EF4-FFF2-40B4-BE49-F238E27FC236}">
                <a16:creationId xmlns:a16="http://schemas.microsoft.com/office/drawing/2014/main" id="{77528A1A-3086-4EC5-AE3F-286B5D44AEBC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511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sz="3600" kern="0" dirty="0">
                <a:solidFill>
                  <a:srgbClr val="0098D4"/>
                </a:solidFill>
                <a:latin typeface="Calibri" pitchFamily="34" charset="0"/>
              </a:rPr>
              <a:t>2. Prototype MPR (Template Constant)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E6F00B8-7C73-4679-91E4-6737F1F64C2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257300" y="685800"/>
            <a:ext cx="6629400" cy="46087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0B35C33-863D-4D83-BD8D-4D6CE139A1F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1676400"/>
            <a:ext cx="4495800" cy="44196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B175D81-6DFD-4215-8C30-23AFD2F7ED65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5388990" y="1676400"/>
            <a:ext cx="3755010" cy="2971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7C397DC-D1A9-458F-B17E-7516764CAD81}"/>
              </a:ext>
            </a:extLst>
          </p:cNvPr>
          <p:cNvPicPr>
            <a:picLocks noChangeAspect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8600" y="1724053"/>
            <a:ext cx="1752600" cy="104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083455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C3D627A-321B-4F54-B200-BA48D9B85806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284683" y="914400"/>
            <a:ext cx="4574634" cy="280513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BFBB150-C3B6-419C-BC40-6DBB0C3FF65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86200"/>
            <a:ext cx="9144000" cy="1752600"/>
          </a:xfrm>
          <a:prstGeom prst="rect">
            <a:avLst/>
          </a:prstGeom>
        </p:spPr>
      </p:pic>
      <p:sp>
        <p:nvSpPr>
          <p:cNvPr id="8" name="Title 1">
            <a:extLst>
              <a:ext uri="{FF2B5EF4-FFF2-40B4-BE49-F238E27FC236}">
                <a16:creationId xmlns:a16="http://schemas.microsoft.com/office/drawing/2014/main" id="{51292368-DC04-4064-8405-818C4A7AAD9B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511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sz="3600" kern="0" dirty="0">
                <a:solidFill>
                  <a:srgbClr val="0098D4"/>
                </a:solidFill>
                <a:latin typeface="Calibri" pitchFamily="34" charset="0"/>
              </a:rPr>
              <a:t>2. Prototype MPR (Polymorphic Templates)</a:t>
            </a:r>
          </a:p>
        </p:txBody>
      </p:sp>
    </p:spTree>
    <p:extLst>
      <p:ext uri="{BB962C8B-B14F-4D97-AF65-F5344CB8AC3E}">
        <p14:creationId xmlns:p14="http://schemas.microsoft.com/office/powerpoint/2010/main" val="61905880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B3D4D79-82BA-4B4F-9F87-B90E1D2E066F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762000"/>
            <a:ext cx="5715000" cy="59533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D37AE4E-4EE6-4B43-87A1-BB303F8A6923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2438400"/>
            <a:ext cx="4572000" cy="28575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97A7E04-70EA-4901-857A-9193E3A1B68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60877" y="2438399"/>
            <a:ext cx="4683123" cy="2857499"/>
          </a:xfrm>
          <a:prstGeom prst="rect">
            <a:avLst/>
          </a:prstGeom>
        </p:spPr>
      </p:pic>
      <p:sp>
        <p:nvSpPr>
          <p:cNvPr id="13" name="Title 1">
            <a:extLst>
              <a:ext uri="{FF2B5EF4-FFF2-40B4-BE49-F238E27FC236}">
                <a16:creationId xmlns:a16="http://schemas.microsoft.com/office/drawing/2014/main" id="{13E8B816-F006-42C0-800A-4F9084DBD320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511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sz="3600" kern="0" dirty="0">
                <a:solidFill>
                  <a:srgbClr val="0098D4"/>
                </a:solidFill>
                <a:latin typeface="Calibri" pitchFamily="34" charset="0"/>
              </a:rPr>
              <a:t>2. Prototype MPR (Polymorphic Templates)</a:t>
            </a:r>
          </a:p>
        </p:txBody>
      </p:sp>
    </p:spTree>
    <p:extLst>
      <p:ext uri="{BB962C8B-B14F-4D97-AF65-F5344CB8AC3E}">
        <p14:creationId xmlns:p14="http://schemas.microsoft.com/office/powerpoint/2010/main" val="229373623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21CA7DF-1C0D-47A6-936A-DF1AF7485273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3848136"/>
            <a:ext cx="9144000" cy="2221724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9C7B614B-BDEB-4EE7-9446-FD376F44F910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0" y="1071545"/>
            <a:ext cx="6096000" cy="19050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238E3C2-6598-4D55-B0E2-6E15C320BAB7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511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sz="3600" kern="0" dirty="0">
                <a:solidFill>
                  <a:srgbClr val="0098D4"/>
                </a:solidFill>
                <a:latin typeface="Calibri" pitchFamily="34" charset="0"/>
              </a:rPr>
              <a:t>2. Prototype MPR (Polymorphic Templates)</a:t>
            </a:r>
          </a:p>
        </p:txBody>
      </p:sp>
    </p:spTree>
    <p:extLst>
      <p:ext uri="{BB962C8B-B14F-4D97-AF65-F5344CB8AC3E}">
        <p14:creationId xmlns:p14="http://schemas.microsoft.com/office/powerpoint/2010/main" val="291448142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467119F-DEE4-48C8-B727-9AC54BAB7CF7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76200" y="1295400"/>
            <a:ext cx="4495800" cy="43434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77B623B-971C-40BF-876C-AFA317CA5CD7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1295400"/>
            <a:ext cx="4419600" cy="1295400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F7E4489-BE3D-45D6-91C8-48CF87A28B59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648200" y="2716461"/>
            <a:ext cx="3810000" cy="3200400"/>
          </a:xfrm>
          <a:prstGeom prst="rect">
            <a:avLst/>
          </a:prstGeom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E84D6022-4582-4E23-ACDD-5F85AB37C239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511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sz="3600" kern="0" dirty="0">
                <a:solidFill>
                  <a:srgbClr val="0098D4"/>
                </a:solidFill>
                <a:latin typeface="Calibri" pitchFamily="34" charset="0"/>
              </a:rPr>
              <a:t>2. Prototype MPR (Polymorphic Templates)</a:t>
            </a:r>
          </a:p>
        </p:txBody>
      </p:sp>
    </p:spTree>
    <p:extLst>
      <p:ext uri="{BB962C8B-B14F-4D97-AF65-F5344CB8AC3E}">
        <p14:creationId xmlns:p14="http://schemas.microsoft.com/office/powerpoint/2010/main" val="17196232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4114451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solidFill>
                  <a:schemeClr val="bg1"/>
                </a:solidFill>
              </a:rPr>
              <a:t>Scanner acquires 2D slices, with spatial information. Slices of constant distance and orientation are stacked to form our volume of interest. 3D pixels are referred to as “Voxels”.</a:t>
            </a:r>
          </a:p>
          <a:p>
            <a:endParaRPr lang="en-US" sz="1800" dirty="0">
              <a:solidFill>
                <a:schemeClr val="bg1"/>
              </a:solidFill>
            </a:endParaRPr>
          </a:p>
          <a:p>
            <a:r>
              <a:rPr lang="en-US" sz="1800" dirty="0">
                <a:solidFill>
                  <a:schemeClr val="bg1"/>
                </a:solidFill>
              </a:rPr>
              <a:t>Overall goal is to produce accurate, high quality, images of any cross-section from the volume. </a:t>
            </a:r>
            <a:endParaRPr lang="en-GB" sz="18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26" name="Picture 2" descr="Image result for stack of ct images">
            <a:extLst>
              <a:ext uri="{FF2B5EF4-FFF2-40B4-BE49-F238E27FC236}">
                <a16:creationId xmlns:a16="http://schemas.microsoft.com/office/drawing/2014/main" id="{271E3E61-A9B0-4988-81C0-4D43DA42BC3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10000" r="9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3886200"/>
            <a:ext cx="2245441" cy="27431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8787E97D-FDFB-4975-A78C-A8DE9CAB8F46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4317" y="779001"/>
            <a:ext cx="2884414" cy="2878599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50FFAA16-745D-4E70-923C-04F5D0E7DB33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915" b="95745" l="977" r="96484">
                        <a14:foregroundMark x1="17676" y1="58511" x2="10938" y2="46809"/>
                        <a14:foregroundMark x1="10938" y1="46809" x2="2930" y2="43191"/>
                        <a14:foregroundMark x1="2930" y1="43191" x2="3320" y2="25106"/>
                        <a14:foregroundMark x1="3320" y1="25106" x2="9961" y2="15319"/>
                        <a14:foregroundMark x1="9961" y1="15319" x2="18555" y2="12128"/>
                        <a14:foregroundMark x1="18555" y1="12128" x2="27539" y2="15532"/>
                        <a14:foregroundMark x1="27539" y1="15532" x2="43555" y2="29787"/>
                        <a14:foregroundMark x1="43555" y1="29787" x2="45703" y2="46383"/>
                        <a14:foregroundMark x1="45703" y1="46383" x2="44922" y2="63830"/>
                        <a14:foregroundMark x1="44922" y1="63830" x2="41113" y2="79362"/>
                        <a14:foregroundMark x1="41113" y1="79362" x2="33789" y2="90851"/>
                        <a14:foregroundMark x1="33789" y1="90851" x2="16504" y2="88298"/>
                        <a14:foregroundMark x1="16504" y1="88298" x2="9180" y2="79574"/>
                        <a14:foregroundMark x1="9180" y1="79574" x2="4004" y2="60851"/>
                        <a14:foregroundMark x1="4004" y1="60851" x2="3223" y2="43404"/>
                        <a14:foregroundMark x1="16211" y1="10426" x2="24414" y2="10851"/>
                        <a14:foregroundMark x1="24414" y1="10851" x2="28125" y2="14894"/>
                        <a14:foregroundMark x1="1074" y1="24681" x2="4492" y2="15957"/>
                        <a14:foregroundMark x1="12695" y1="16170" x2="15820" y2="10426"/>
                        <a14:foregroundMark x1="1367" y1="27872" x2="1367" y2="61064"/>
                        <a14:foregroundMark x1="43652" y1="85957" x2="48420" y2="72971"/>
                        <a14:foregroundMark x1="48395" y1="66937" x2="46875" y2="43404"/>
                        <a14:foregroundMark x1="54102" y1="48936" x2="55762" y2="26596"/>
                        <a14:foregroundMark x1="55762" y1="26596" x2="63184" y2="10426"/>
                        <a14:foregroundMark x1="63184" y1="10426" x2="74316" y2="12979"/>
                        <a14:foregroundMark x1="74316" y1="12979" x2="83203" y2="24255"/>
                        <a14:foregroundMark x1="83203" y1="24255" x2="88867" y2="41702"/>
                        <a14:foregroundMark x1="88867" y1="41702" x2="91309" y2="64255"/>
                        <a14:foregroundMark x1="91309" y1="64255" x2="85156" y2="82553"/>
                        <a14:foregroundMark x1="85156" y1="82553" x2="76367" y2="81915"/>
                        <a14:foregroundMark x1="76367" y1="81915" x2="66895" y2="70426"/>
                        <a14:foregroundMark x1="66895" y1="70426" x2="62891" y2="50000"/>
                        <a14:foregroundMark x1="62891" y1="50000" x2="67188" y2="28298"/>
                        <a14:foregroundMark x1="67188" y1="28298" x2="76367" y2="27447"/>
                        <a14:foregroundMark x1="76367" y1="27447" x2="80762" y2="52553"/>
                        <a14:foregroundMark x1="80762" y1="52553" x2="77148" y2="71702"/>
                        <a14:foregroundMark x1="77148" y1="71702" x2="68848" y2="59787"/>
                        <a14:foregroundMark x1="68848" y1="59787" x2="68359" y2="40851"/>
                        <a14:foregroundMark x1="68359" y1="40851" x2="75000" y2="48085"/>
                        <a14:foregroundMark x1="53711" y1="54043" x2="58887" y2="77660"/>
                        <a14:foregroundMark x1="59766" y1="81064" x2="75391" y2="91702"/>
                        <a14:foregroundMark x1="75391" y1="91702" x2="83984" y2="87872"/>
                        <a14:foregroundMark x1="83984" y1="87872" x2="90918" y2="74681"/>
                        <a14:foregroundMark x1="90918" y1="74681" x2="93945" y2="56596"/>
                        <a14:foregroundMark x1="93945" y1="56596" x2="93359" y2="38511"/>
                        <a14:foregroundMark x1="93359" y1="38511" x2="79395" y2="12553"/>
                        <a14:foregroundMark x1="79395" y1="12553" x2="70605" y2="6170"/>
                        <a14:foregroundMark x1="70605" y1="6170" x2="56152" y2="22553"/>
                        <a14:foregroundMark x1="56152" y1="22553" x2="53223" y2="74894"/>
                        <a14:foregroundMark x1="53223" y1="74894" x2="53809" y2="76383"/>
                        <a14:foregroundMark x1="79688" y1="15319" x2="88281" y2="17234"/>
                        <a14:foregroundMark x1="88281" y1="17234" x2="94238" y2="32766"/>
                        <a14:foregroundMark x1="94238" y1="32766" x2="94238" y2="68511"/>
                        <a14:foregroundMark x1="94238" y1="68511" x2="95215" y2="32766"/>
                        <a14:foregroundMark x1="95215" y1="32766" x2="72656" y2="5319"/>
                        <a14:foregroundMark x1="72656" y1="5319" x2="64355" y2="8936"/>
                        <a14:foregroundMark x1="64355" y1="8936" x2="56738" y2="17872"/>
                        <a14:foregroundMark x1="56738" y1="17872" x2="51566" y2="31438"/>
                        <a14:foregroundMark x1="51737" y1="71727" x2="56152" y2="82340"/>
                        <a14:foregroundMark x1="56152" y1="82340" x2="80566" y2="95745"/>
                        <a14:foregroundMark x1="80566" y1="95745" x2="86035" y2="85319"/>
                        <a14:foregroundMark x1="93457" y1="77021" x2="96582" y2="56170"/>
                        <a14:foregroundMark x1="96582" y1="56170" x2="94466" y2="21989"/>
                        <a14:foregroundMark x1="67090" y1="8936" x2="72475" y2="4096"/>
                        <a14:backgroundMark x1="49902" y1="30851" x2="50098" y2="76809"/>
                        <a14:backgroundMark x1="75293" y1="2766" x2="69824" y2="0"/>
                        <a14:backgroundMark x1="93750" y1="18936" x2="96094" y2="18936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50221"/>
          <a:stretch/>
        </p:blipFill>
        <p:spPr>
          <a:xfrm>
            <a:off x="6096000" y="3886201"/>
            <a:ext cx="2975157" cy="2743199"/>
          </a:xfrm>
          <a:prstGeom prst="rect">
            <a:avLst/>
          </a:prstGeom>
        </p:spPr>
      </p:pic>
      <p:pic>
        <p:nvPicPr>
          <p:cNvPr id="1030" name="Picture 6" descr="https://upload.wikimedia.org/wikipedia/commons/thumb/b/bc/Voxels.svg/220px-Voxels.svg.png">
            <a:extLst>
              <a:ext uri="{FF2B5EF4-FFF2-40B4-BE49-F238E27FC236}">
                <a16:creationId xmlns:a16="http://schemas.microsoft.com/office/drawing/2014/main" id="{73E1C0CC-8AB9-4BCE-986F-7D08FDB925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43300" y="4114800"/>
            <a:ext cx="2095500" cy="2400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Volume Rendering</a:t>
            </a:r>
          </a:p>
        </p:txBody>
      </p:sp>
    </p:spTree>
    <p:extLst>
      <p:ext uri="{BB962C8B-B14F-4D97-AF65-F5344CB8AC3E}">
        <p14:creationId xmlns:p14="http://schemas.microsoft.com/office/powerpoint/2010/main" val="297360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2394BC4A-29F3-4BBE-B428-D585AD141FD4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511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sz="3600" kern="0" dirty="0">
                <a:solidFill>
                  <a:srgbClr val="0098D4"/>
                </a:solidFill>
                <a:latin typeface="Calibri" pitchFamily="34" charset="0"/>
              </a:rPr>
              <a:t>2. Prototype MPR (Polymorphic Templates)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2801D66-ECB2-4A26-A0C7-B0EB723A77EE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14300" y="3505200"/>
            <a:ext cx="8915400" cy="276947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A6262E6-AFBE-431F-B45B-54AD176809D0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9100" y="1447800"/>
            <a:ext cx="8305800" cy="1556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852257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46AC347-F177-468B-A916-F2F2DF3F75CB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511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sz="3600" kern="0" dirty="0">
                <a:solidFill>
                  <a:srgbClr val="0098D4"/>
                </a:solidFill>
                <a:latin typeface="Calibri" pitchFamily="34" charset="0"/>
              </a:rPr>
              <a:t>2. Prototype MPR (Polymorphic Templates)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97997FE-490A-4213-A0D2-0CD7E669231C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2095500" y="965026"/>
            <a:ext cx="4953000" cy="5511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14905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46AC347-F177-468B-A916-F2F2DF3F75CB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511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sz="3600" kern="0" dirty="0">
                <a:solidFill>
                  <a:srgbClr val="0098D4"/>
                </a:solidFill>
                <a:latin typeface="Calibri" pitchFamily="34" charset="0"/>
              </a:rPr>
              <a:t>3. Generic Volume Renderer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CDA1A7-8FC4-424F-A27C-58ECCA07C7CC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8763000" cy="579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Further reduce operations by removing certain checks per pixel.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endParaRPr lang="en-US" sz="1800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Generalization to support multiple visualization techniques, such as CPR.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1102A0FE-12BD-4C5E-A61A-A5D78FD054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4412504"/>
            <a:ext cx="9144000" cy="2369296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581E4C4-53F6-4916-875A-0967D7509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400" y="3452446"/>
            <a:ext cx="8686800" cy="267286"/>
          </a:xfrm>
          <a:prstGeom prst="rect">
            <a:avLst/>
          </a:prstGeom>
        </p:spPr>
      </p:pic>
      <p:pic>
        <p:nvPicPr>
          <p:cNvPr id="2050" name="Picture 2" descr="https://www.scratchapixel.com/images/upload/ray-simple-shapes/2dfig.png">
            <a:extLst>
              <a:ext uri="{FF2B5EF4-FFF2-40B4-BE49-F238E27FC236}">
                <a16:creationId xmlns:a16="http://schemas.microsoft.com/office/drawing/2014/main" id="{9C6043BF-6CE7-45E1-B732-9A57069DBE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81000" y="1597810"/>
            <a:ext cx="1657350" cy="1657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 descr="https://www.scratchapixel.com/images/upload/ray-simple-shapes/2dfigmiss.png">
            <a:extLst>
              <a:ext uri="{FF2B5EF4-FFF2-40B4-BE49-F238E27FC236}">
                <a16:creationId xmlns:a16="http://schemas.microsoft.com/office/drawing/2014/main" id="{4D24972F-4C8B-4EEE-9E3C-5FE11F5228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048000" y="1597809"/>
            <a:ext cx="1657351" cy="16573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s://www.scratchapixel.com/images/upload/ray-simple-shapes/impsurf-proj-cube.png?">
            <a:extLst>
              <a:ext uri="{FF2B5EF4-FFF2-40B4-BE49-F238E27FC236}">
                <a16:creationId xmlns:a16="http://schemas.microsoft.com/office/drawing/2014/main" id="{3DB6A707-DF63-472D-A1CF-D40043A8D4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562601" y="1564945"/>
            <a:ext cx="3124199" cy="16786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6998093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546AC347-F177-468B-A916-F2F2DF3F75CB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511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sz="3600" kern="0" dirty="0">
                <a:solidFill>
                  <a:srgbClr val="0098D4"/>
                </a:solidFill>
                <a:latin typeface="Calibri" pitchFamily="34" charset="0"/>
              </a:rPr>
              <a:t>3. Generic Volume Renderer</a:t>
            </a:r>
          </a:p>
        </p:txBody>
      </p:sp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2DCDA1A7-8FC4-424F-A27C-58ECCA07C7CC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8763000" cy="57911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General Multithreading support. </a:t>
            </a:r>
          </a:p>
          <a:p>
            <a:endParaRPr lang="en-US" sz="1800" dirty="0">
              <a:solidFill>
                <a:schemeClr val="bg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7DC09A4-4B74-46FE-A7CE-E8B7D28C1A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295400"/>
            <a:ext cx="9144000" cy="141469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4E24CD2-01E8-41BE-8E4A-4879EBD932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2766795"/>
            <a:ext cx="9144000" cy="15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26528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>
            <a:extLst>
              <a:ext uri="{FF2B5EF4-FFF2-40B4-BE49-F238E27FC236}">
                <a16:creationId xmlns:a16="http://schemas.microsoft.com/office/drawing/2014/main" id="{546AC347-F177-468B-A916-F2F2DF3F75CB}"/>
              </a:ext>
            </a:extLst>
          </p:cNvPr>
          <p:cNvSpPr txBox="1">
            <a:spLocks/>
          </p:cNvSpPr>
          <p:nvPr/>
        </p:nvSpPr>
        <p:spPr>
          <a:xfrm>
            <a:off x="0" y="274638"/>
            <a:ext cx="9144000" cy="51115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fontAlgn="base">
              <a:spcAft>
                <a:spcPct val="0"/>
              </a:spcAft>
              <a:defRPr/>
            </a:pPr>
            <a:r>
              <a:rPr lang="en-GB" sz="3600" kern="0" dirty="0">
                <a:solidFill>
                  <a:srgbClr val="0098D4"/>
                </a:solidFill>
                <a:latin typeface="Calibri" pitchFamily="34" charset="0"/>
              </a:rPr>
              <a:t>3. Generic Volume Renderer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A94EA1D-72B8-46D7-8ABC-2D158CEB24B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72000" y="1371600"/>
            <a:ext cx="4419600" cy="43434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8BDB9D01-8063-4F59-A3FF-3C3BD38C4C0E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52400" y="1447800"/>
            <a:ext cx="4050587" cy="4114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4280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66857DD-C7D9-463A-9450-04862C3FA4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A9CA887-376E-493C-AB7B-81F85780068A}"/>
              </a:ext>
            </a:extLst>
          </p:cNvPr>
          <p:cNvSpPr>
            <a:spLocks noGrp="1"/>
          </p:cNvSpPr>
          <p:nvPr>
            <p:ph type="pic" idx="1"/>
          </p:nvPr>
        </p:nvSpPr>
        <p:spPr/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779EDCC-F1C3-430E-A5F7-53ADF11EC55B}"/>
              </a:ext>
            </a:extLst>
          </p:cNvPr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Title 1">
            <a:extLst>
              <a:ext uri="{FF2B5EF4-FFF2-40B4-BE49-F238E27FC236}">
                <a16:creationId xmlns:a16="http://schemas.microsoft.com/office/drawing/2014/main" id="{C900B82A-5E19-49EE-8045-59CDFBFE5B5F}"/>
              </a:ext>
            </a:extLst>
          </p:cNvPr>
          <p:cNvSpPr txBox="1">
            <a:spLocks/>
          </p:cNvSpPr>
          <p:nvPr/>
        </p:nvSpPr>
        <p:spPr>
          <a:xfrm>
            <a:off x="0" y="3192860"/>
            <a:ext cx="9144000" cy="4722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THANK YOU!</a:t>
            </a:r>
          </a:p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7289671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1. Understanding the requirements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Fast efficient rendering of CT (Computed Tomography), MR(I) (Magnetic Resonance Imaging) datasets.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Support multiple volume rendering </a:t>
            </a:r>
            <a:r>
              <a:rPr lang="en-GB" dirty="0">
                <a:solidFill>
                  <a:schemeClr val="bg1"/>
                </a:solidFill>
              </a:rPr>
              <a:t>techniques. Windowing, MPR, CPR…,MIP, MinIP, AvIP…Colour mapping.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</a:t>
            </a:r>
            <a:r>
              <a:rPr lang="en-GB" dirty="0" err="1">
                <a:solidFill>
                  <a:schemeClr val="bg1"/>
                </a:solidFill>
              </a:rPr>
              <a:t>iagnostic</a:t>
            </a:r>
            <a:r>
              <a:rPr lang="en-GB" dirty="0">
                <a:solidFill>
                  <a:schemeClr val="bg1"/>
                </a:solidFill>
              </a:rPr>
              <a:t> quality (Interpolation, Isometric Projection)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9189847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133600" y="-130156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kern="0" dirty="0">
                <a:solidFill>
                  <a:srgbClr val="0098D4"/>
                </a:solidFill>
                <a:latin typeface="Calibri" pitchFamily="34" charset="0"/>
              </a:rPr>
              <a:t>1. Understanding the requirements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381000"/>
            <a:ext cx="70866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Diagnosic</a:t>
            </a:r>
            <a:r>
              <a:rPr lang="en-US" dirty="0">
                <a:solidFill>
                  <a:schemeClr val="bg1"/>
                </a:solidFill>
              </a:rPr>
              <a:t> quality.</a:t>
            </a:r>
          </a:p>
          <a:p>
            <a:r>
              <a:rPr lang="en-US" sz="2400" dirty="0">
                <a:solidFill>
                  <a:schemeClr val="bg1"/>
                </a:solidFill>
              </a:rPr>
              <a:t>Isometric Projection(3D):</a:t>
            </a:r>
          </a:p>
          <a:p>
            <a:pPr marL="514350" indent="-51435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Preservation of distances is crucial.</a:t>
            </a:r>
          </a:p>
          <a:p>
            <a:pPr marL="514350" indent="-51435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No warping of 3D space.</a:t>
            </a:r>
          </a:p>
          <a:p>
            <a:pPr marL="514350" indent="-514350"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Measurements in real world. (Scaled)</a:t>
            </a:r>
          </a:p>
          <a:p>
            <a:pPr marL="514350" indent="-514350"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  <a:p>
            <a:pPr marL="514350" indent="-51435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Interpolation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Reduce</a:t>
            </a:r>
            <a:r>
              <a:rPr lang="en-US" sz="1800" dirty="0">
                <a:solidFill>
                  <a:schemeClr val="bg1"/>
                </a:solidFill>
              </a:rPr>
              <a:t> aliasing effects.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1600" dirty="0">
                <a:solidFill>
                  <a:schemeClr val="bg1"/>
                </a:solidFill>
              </a:rPr>
              <a:t>Produce smooth images, form any orientation.</a:t>
            </a:r>
          </a:p>
          <a:p>
            <a:pPr marL="514350" indent="-514350"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  <a:p>
            <a:pPr marL="514350" indent="-514350">
              <a:buAutoNum type="arabicPeriod"/>
            </a:pPr>
            <a:endParaRPr lang="en-US" sz="1600" dirty="0">
              <a:solidFill>
                <a:schemeClr val="bg1"/>
              </a:solidFill>
            </a:endParaRPr>
          </a:p>
          <a:p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9CFF57B0-3EF1-43CA-B917-888C985740BD}"/>
              </a:ext>
            </a:extLst>
          </p:cNvPr>
          <p:cNvGrpSpPr/>
          <p:nvPr/>
        </p:nvGrpSpPr>
        <p:grpSpPr>
          <a:xfrm>
            <a:off x="6858000" y="125422"/>
            <a:ext cx="2276457" cy="2462763"/>
            <a:chOff x="6940574" y="125422"/>
            <a:chExt cx="2276457" cy="2462763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EACD3988-9047-497C-B95B-DC4FE154CE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BEBA8EAE-BF5A-486C-A8C5-ECC9F3942E4B}">
                  <a14:imgProps xmlns:a14="http://schemas.microsoft.com/office/drawing/2010/main">
                    <a14:imgLayer r:embed="rId4">
                      <a14:imgEffect>
                        <a14:backgroundRemoval t="4918" b="89754" l="9662" r="89855">
                          <a14:foregroundMark x1="46377" y1="79918" x2="57005" y2="61066"/>
                          <a14:foregroundMark x1="57005" y1="61066" x2="49275" y2="81967"/>
                          <a14:foregroundMark x1="49275" y1="81967" x2="30435" y2="69262"/>
                          <a14:foregroundMark x1="30435" y1="69262" x2="55072" y2="67213"/>
                          <a14:foregroundMark x1="55072" y1="67213" x2="56039" y2="67213"/>
                          <a14:foregroundMark x1="21739" y1="70902" x2="43961" y2="81557"/>
                          <a14:foregroundMark x1="43961" y1="81557" x2="68599" y2="76639"/>
                          <a14:foregroundMark x1="68599" y1="76639" x2="65217" y2="67213"/>
                          <a14:foregroundMark x1="66184" y1="67213" x2="71498" y2="69262"/>
                          <a14:foregroundMark x1="39130" y1="64344" x2="46860" y2="59836"/>
                          <a14:foregroundMark x1="53623" y1="82377" x2="65217" y2="77049"/>
                          <a14:foregroundMark x1="24638" y1="17213" x2="42512" y2="31148"/>
                          <a14:foregroundMark x1="42512" y1="31148" x2="65217" y2="22131"/>
                          <a14:foregroundMark x1="65217" y1="22131" x2="39614" y2="15984"/>
                          <a14:foregroundMark x1="39614" y1="15984" x2="42995" y2="4918"/>
                          <a14:foregroundMark x1="25604" y1="16803" x2="32850" y2="15984"/>
                          <a14:foregroundMark x1="38647" y1="22131" x2="45411" y2="21311"/>
                          <a14:foregroundMark x1="53623" y1="27049" x2="60386" y2="26639"/>
                          <a14:foregroundMark x1="53623" y1="31967" x2="60386" y2="25820"/>
                          <a14:foregroundMark x1="62319" y1="16393" x2="66184" y2="16393"/>
                          <a14:foregroundMark x1="65217" y1="22131" x2="70531" y2="19672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72325" y="125422"/>
              <a:ext cx="1971675" cy="2324100"/>
            </a:xfrm>
            <a:prstGeom prst="rect">
              <a:avLst/>
            </a:prstGeom>
          </p:spPr>
        </p:pic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71573ED4-310D-495D-A4EC-1892E989E54A}"/>
                </a:ext>
              </a:extLst>
            </p:cNvPr>
            <p:cNvSpPr txBox="1"/>
            <p:nvPr/>
          </p:nvSpPr>
          <p:spPr>
            <a:xfrm>
              <a:off x="6940574" y="928670"/>
              <a:ext cx="227645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Perspective projection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59580C7C-7538-4431-BBE5-15BE71B93CC1}"/>
                </a:ext>
              </a:extLst>
            </p:cNvPr>
            <p:cNvSpPr txBox="1"/>
            <p:nvPr/>
          </p:nvSpPr>
          <p:spPr>
            <a:xfrm>
              <a:off x="7125774" y="2218853"/>
              <a:ext cx="207447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Isometric projection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pic>
        <p:nvPicPr>
          <p:cNvPr id="1026" name="Picture 2" descr="Image result for nearest neighbour vs bilinear interpolation">
            <a:extLst>
              <a:ext uri="{FF2B5EF4-FFF2-40B4-BE49-F238E27FC236}">
                <a16:creationId xmlns:a16="http://schemas.microsoft.com/office/drawing/2014/main" id="{DA83E535-59D6-46AE-BEC3-572EE744E4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10200" y="3276600"/>
            <a:ext cx="3518747" cy="12382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Image result for nearest neighbour vs bilinear interpolation">
            <a:extLst>
              <a:ext uri="{FF2B5EF4-FFF2-40B4-BE49-F238E27FC236}">
                <a16:creationId xmlns:a16="http://schemas.microsoft.com/office/drawing/2014/main" id="{190409F5-72ED-4FBD-8E1C-D5C2CC7701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3513" y="4267200"/>
            <a:ext cx="3581400" cy="23838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Comparison between Nearest neighbours and bilinear interpolation using zoom">
            <a:extLst>
              <a:ext uri="{FF2B5EF4-FFF2-40B4-BE49-F238E27FC236}">
                <a16:creationId xmlns:a16="http://schemas.microsoft.com/office/drawing/2014/main" id="{CC5661DC-CA92-435C-8805-F1BE361A6F0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56972" y="4645150"/>
            <a:ext cx="4371975" cy="2057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781785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133600" y="-130156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kern="0" dirty="0">
                <a:solidFill>
                  <a:srgbClr val="0098D4"/>
                </a:solidFill>
                <a:latin typeface="Calibri" pitchFamily="34" charset="0"/>
              </a:rPr>
              <a:t>1. Understanding the requirements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381000"/>
            <a:ext cx="70866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Average Intensity Projection (AvIP)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666F5509-3967-4A74-B430-8485469F4159}"/>
              </a:ext>
            </a:extLst>
          </p:cNvPr>
          <p:cNvGrpSpPr/>
          <p:nvPr/>
        </p:nvGrpSpPr>
        <p:grpSpPr>
          <a:xfrm>
            <a:off x="5121606" y="1066800"/>
            <a:ext cx="4523700" cy="2618303"/>
            <a:chOff x="5121606" y="1066800"/>
            <a:chExt cx="4523700" cy="2618303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1CCD82-C27F-472B-BB00-AB5EC88DE81D}"/>
                </a:ext>
              </a:extLst>
            </p:cNvPr>
            <p:cNvSpPr txBox="1"/>
            <p:nvPr/>
          </p:nvSpPr>
          <p:spPr>
            <a:xfrm>
              <a:off x="7054506" y="3293414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10mm AvIP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45A0792B-4432-45E1-ADAB-BCA84A801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1606" y="1066800"/>
              <a:ext cx="3865800" cy="218827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DE7B5183-2B2A-4196-910D-923D11BD3CB3}"/>
                </a:ext>
              </a:extLst>
            </p:cNvPr>
            <p:cNvSpPr txBox="1"/>
            <p:nvPr/>
          </p:nvSpPr>
          <p:spPr>
            <a:xfrm>
              <a:off x="5121606" y="3315771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1mm AvIP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15" name="TextBox 14">
            <a:extLst>
              <a:ext uri="{FF2B5EF4-FFF2-40B4-BE49-F238E27FC236}">
                <a16:creationId xmlns:a16="http://schemas.microsoft.com/office/drawing/2014/main" id="{C2F38DBF-8105-45D7-85C4-225C01B3DA3F}"/>
              </a:ext>
            </a:extLst>
          </p:cNvPr>
          <p:cNvSpPr txBox="1"/>
          <p:nvPr/>
        </p:nvSpPr>
        <p:spPr>
          <a:xfrm>
            <a:off x="274340" y="1075567"/>
            <a:ext cx="478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Tracing the ray through the pixel of interest, of n mm depth, take the average attenuation.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6158" name="Group 6157">
            <a:extLst>
              <a:ext uri="{FF2B5EF4-FFF2-40B4-BE49-F238E27FC236}">
                <a16:creationId xmlns:a16="http://schemas.microsoft.com/office/drawing/2014/main" id="{762F49A8-A4BC-45EF-A87D-82DEADF78B69}"/>
              </a:ext>
            </a:extLst>
          </p:cNvPr>
          <p:cNvGrpSpPr/>
          <p:nvPr/>
        </p:nvGrpSpPr>
        <p:grpSpPr>
          <a:xfrm>
            <a:off x="5231634" y="3200400"/>
            <a:ext cx="3425529" cy="3418302"/>
            <a:chOff x="5231634" y="3200400"/>
            <a:chExt cx="3425529" cy="3418302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D6299A7-2DFC-4D16-B6EB-0F29F8E2AC80}"/>
                </a:ext>
              </a:extLst>
            </p:cNvPr>
            <p:cNvGrpSpPr/>
            <p:nvPr/>
          </p:nvGrpSpPr>
          <p:grpSpPr>
            <a:xfrm>
              <a:off x="5231634" y="3200400"/>
              <a:ext cx="3425529" cy="3418302"/>
              <a:chOff x="5231634" y="3230266"/>
              <a:chExt cx="3425529" cy="3418302"/>
            </a:xfrm>
          </p:grpSpPr>
          <p:grpSp>
            <p:nvGrpSpPr>
              <p:cNvPr id="23" name="Group 22">
                <a:extLst>
                  <a:ext uri="{FF2B5EF4-FFF2-40B4-BE49-F238E27FC236}">
                    <a16:creationId xmlns:a16="http://schemas.microsoft.com/office/drawing/2014/main" id="{7CCBA561-3D03-42E2-B538-8BC27FE209B3}"/>
                  </a:ext>
                </a:extLst>
              </p:cNvPr>
              <p:cNvGrpSpPr/>
              <p:nvPr/>
            </p:nvGrpSpPr>
            <p:grpSpPr>
              <a:xfrm>
                <a:off x="5231634" y="3230266"/>
                <a:ext cx="3425529" cy="3418302"/>
                <a:chOff x="5231634" y="3230266"/>
                <a:chExt cx="3425529" cy="3418302"/>
              </a:xfrm>
            </p:grpSpPr>
            <p:grpSp>
              <p:nvGrpSpPr>
                <p:cNvPr id="22" name="Group 21">
                  <a:extLst>
                    <a:ext uri="{FF2B5EF4-FFF2-40B4-BE49-F238E27FC236}">
                      <a16:creationId xmlns:a16="http://schemas.microsoft.com/office/drawing/2014/main" id="{334C5988-A8E6-4F30-94F3-269950EE67CD}"/>
                    </a:ext>
                  </a:extLst>
                </p:cNvPr>
                <p:cNvGrpSpPr/>
                <p:nvPr/>
              </p:nvGrpSpPr>
              <p:grpSpPr>
                <a:xfrm>
                  <a:off x="5231634" y="3230266"/>
                  <a:ext cx="3425529" cy="3418302"/>
                  <a:chOff x="5231634" y="3230266"/>
                  <a:chExt cx="3425529" cy="3418302"/>
                </a:xfrm>
              </p:grpSpPr>
              <p:pic>
                <p:nvPicPr>
                  <p:cNvPr id="6146" name="Picture 2" descr="http://192.168.0.42/HttpHandlers/GetImageThumbnail.ashx?token=N1hUT1cAUzF0CVNLUgFSYnZUBxNcBQI4JlRWFFMAUDh2AwdCQkANZH8DAENXC0JkI0VVBg1eAT1wAQFLSQNWLXMCZEBUCVYyeAUJXFEKVVpkREMXFloAPSNVXRsK&amp;gs=1">
                    <a:extLst>
                      <a:ext uri="{FF2B5EF4-FFF2-40B4-BE49-F238E27FC236}">
                        <a16:creationId xmlns:a16="http://schemas.microsoft.com/office/drawing/2014/main" id="{F1D1D218-428D-4B6C-AB5B-C9FC4DD05DE1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26793" y1="47357" x2="27426" y2="4249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31634" y="3230266"/>
                    <a:ext cx="3425529" cy="34183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21" name="Rectangle 20">
                    <a:extLst>
                      <a:ext uri="{FF2B5EF4-FFF2-40B4-BE49-F238E27FC236}">
                        <a16:creationId xmlns:a16="http://schemas.microsoft.com/office/drawing/2014/main" id="{96164FBC-68B5-40EB-AAE9-FCEBF40CBA0F}"/>
                      </a:ext>
                    </a:extLst>
                  </p:cNvPr>
                  <p:cNvSpPr/>
                  <p:nvPr/>
                </p:nvSpPr>
                <p:spPr>
                  <a:xfrm>
                    <a:off x="5562600" y="4648200"/>
                    <a:ext cx="2743200" cy="152400"/>
                  </a:xfrm>
                  <a:prstGeom prst="rect">
                    <a:avLst/>
                  </a:prstGeom>
                  <a:solidFill>
                    <a:srgbClr val="4F81BD">
                      <a:alpha val="34902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18" name="Rectangle 17">
                  <a:extLst>
                    <a:ext uri="{FF2B5EF4-FFF2-40B4-BE49-F238E27FC236}">
                      <a16:creationId xmlns:a16="http://schemas.microsoft.com/office/drawing/2014/main" id="{6E38DD16-E8B6-45AC-90A6-B6F494F0274E}"/>
                    </a:ext>
                  </a:extLst>
                </p:cNvPr>
                <p:cNvSpPr/>
                <p:nvPr/>
              </p:nvSpPr>
              <p:spPr>
                <a:xfrm>
                  <a:off x="6550702" y="5907071"/>
                  <a:ext cx="7873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10mm</a:t>
                  </a: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25" name="Straight Arrow Connector 24">
                <a:extLst>
                  <a:ext uri="{FF2B5EF4-FFF2-40B4-BE49-F238E27FC236}">
                    <a16:creationId xmlns:a16="http://schemas.microsoft.com/office/drawing/2014/main" id="{81107BF2-6175-4197-9F97-85AD437D63C1}"/>
                  </a:ext>
                </a:extLst>
              </p:cNvPr>
              <p:cNvCxnSpPr/>
              <p:nvPr/>
            </p:nvCxnSpPr>
            <p:spPr>
              <a:xfrm flipV="1">
                <a:off x="8458200" y="4495101"/>
                <a:ext cx="0" cy="4572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157" name="Straight Connector 6156">
              <a:extLst>
                <a:ext uri="{FF2B5EF4-FFF2-40B4-BE49-F238E27FC236}">
                  <a16:creationId xmlns:a16="http://schemas.microsoft.com/office/drawing/2014/main" id="{B1C7D5A5-A114-465D-BE40-253DA2CEC9CA}"/>
                </a:ext>
              </a:extLst>
            </p:cNvPr>
            <p:cNvCxnSpPr>
              <a:stCxn id="21" idx="1"/>
              <a:endCxn id="21" idx="3"/>
            </p:cNvCxnSpPr>
            <p:nvPr/>
          </p:nvCxnSpPr>
          <p:spPr>
            <a:xfrm>
              <a:off x="5562600" y="4694534"/>
              <a:ext cx="27432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81E2D30-DB02-442B-BDAF-0C5451AB1639}"/>
              </a:ext>
            </a:extLst>
          </p:cNvPr>
          <p:cNvGrpSpPr/>
          <p:nvPr/>
        </p:nvGrpSpPr>
        <p:grpSpPr>
          <a:xfrm>
            <a:off x="-34579" y="3047193"/>
            <a:ext cx="5307125" cy="3353607"/>
            <a:chOff x="-34579" y="3047193"/>
            <a:chExt cx="5307125" cy="33536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16CAEBE-3285-4C0C-9927-A51A90F0C825}"/>
                    </a:ext>
                  </a:extLst>
                </p:cNvPr>
                <p:cNvSpPr txBox="1"/>
                <p:nvPr/>
              </p:nvSpPr>
              <p:spPr>
                <a:xfrm>
                  <a:off x="2101357" y="3451923"/>
                  <a:ext cx="3171189" cy="756233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nary>
                          <m:naryPr>
                            <m:chr m:val="∑"/>
                            <m:limLoc m:val="undOvr"/>
                            <m:grow m:val="on"/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naryPr>
                          <m:sub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𝑖</m:t>
                            </m:r>
                            <m:r>
                              <a:rPr lang="en-GB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=1</m:t>
                            </m:r>
                          </m:sub>
                          <m:sup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sup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nary>
                        <m:r>
                          <a:rPr lang="en-GB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𝑛</m:t>
                            </m:r>
                          </m:den>
                        </m:f>
                        <m:d>
                          <m:dPr>
                            <m:ctrlP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1</m:t>
                                </m:r>
                              </m:sub>
                            </m:sSub>
                            <m:r>
                              <a:rPr lang="en-GB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b>
                            </m:sSub>
                            <m:r>
                              <a:rPr lang="en-GB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+…+</m:t>
                            </m:r>
                            <m:sSub>
                              <m:sSubPr>
                                <m:ctrlP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𝑎</m:t>
                                </m:r>
                              </m:e>
                              <m:sub>
                                <m:r>
                                  <a:rPr lang="en-GB" i="1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𝑛</m:t>
                                </m:r>
                              </m:sub>
                            </m:sSub>
                          </m:e>
                        </m:d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0" name="TextBox 39">
                  <a:extLst>
                    <a:ext uri="{FF2B5EF4-FFF2-40B4-BE49-F238E27FC236}">
                      <a16:creationId xmlns:a16="http://schemas.microsoft.com/office/drawing/2014/main" id="{616CAEBE-3285-4C0C-9927-A51A90F0C82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1357" y="3451923"/>
                  <a:ext cx="3171189" cy="756233"/>
                </a:xfrm>
                <a:prstGeom prst="rect">
                  <a:avLst/>
                </a:prstGeom>
                <a:blipFill>
                  <a:blip r:embed="rId17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6" name="AutoShape 2" descr="&#10;\begin{bmatrix}&#10;   \mathbf{c}_x \\&#10;   \mathbf{c}_y \\&#10;   \mathbf{c}_z \\&#10;\end{bmatrix}=\begin{bmatrix}&#10;   1 &amp; 0 &amp; 0  \\&#10;   0 &amp; {\cos\alpha} &amp; {\sin\alpha}  \\&#10;   0 &amp; { - \sin\alpha} &amp; {\cos\alpha}  \\&#10;\end{bmatrix}\begin{bmatrix}&#10;   {\cos\beta } &amp; 0 &amp; { - \sin\beta }  \\&#10;   0 &amp; 1 &amp; 0  \\&#10;   {\sin\beta } &amp; 0 &amp; {\cos\beta }  \\&#10;\end{bmatrix}\begin{bmatrix}&#10;   \mathbf{a}_x \\&#10;   \mathbf{a}_y \\&#10;   \mathbf{a}_z \\&#10;\end{bmatrix}=\frac{1}{\sqrt{6}}\begin{bmatrix}&#10;   \sqrt{3} &amp; 0 &amp; -\sqrt{3}  \\&#10;   1 &amp; 2 &amp; 1  \\&#10;   \sqrt{2} &amp; -\sqrt{2} &amp; \sqrt{2}  \\&#10;\end{bmatrix}\begin{bmatrix}&#10;   \mathbf{a}_x \\&#10;   \mathbf{a}_y \\&#10;   \mathbf{a}_z \\&#10;\end{bmatrix}&#10;">
              <a:extLst>
                <a:ext uri="{FF2B5EF4-FFF2-40B4-BE49-F238E27FC236}">
                  <a16:creationId xmlns:a16="http://schemas.microsoft.com/office/drawing/2014/main" id="{FEB179B6-971C-483E-87FA-197F335943C3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0200" y="3276600"/>
              <a:ext cx="3124200" cy="312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D0FDAA-4941-499E-BF6B-4D1FF0D2D8CF}"/>
                    </a:ext>
                  </a:extLst>
                </p:cNvPr>
                <p:cNvSpPr txBox="1"/>
                <p:nvPr/>
              </p:nvSpPr>
              <p:spPr>
                <a:xfrm>
                  <a:off x="2108811" y="4554303"/>
                  <a:ext cx="3105017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>
                          <m:f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100+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3</m:t>
                            </m:r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00+</m:t>
                            </m:r>
                            <m:r>
                              <a:rPr lang="en-US" b="0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00</m:t>
                            </m:r>
                          </m:num>
                          <m:den>
                            <m:r>
                              <a:rPr lang="en-GB" i="1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4</m:t>
                            </m:r>
                          </m:den>
                        </m:f>
                        <m:r>
                          <a:rPr lang="en-GB" i="1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=250</m:t>
                        </m:r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48" name="TextBox 47">
                  <a:extLst>
                    <a:ext uri="{FF2B5EF4-FFF2-40B4-BE49-F238E27FC236}">
                      <a16:creationId xmlns:a16="http://schemas.microsoft.com/office/drawing/2014/main" id="{4DD0FDAA-4941-499E-BF6B-4D1FF0D2D8CF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08811" y="4554303"/>
                  <a:ext cx="3105017" cy="518604"/>
                </a:xfrm>
                <a:prstGeom prst="rect">
                  <a:avLst/>
                </a:prstGeom>
                <a:blipFill>
                  <a:blip r:embed="rId18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6D02335B-955F-4298-B7C3-8C186550AD71}"/>
                </a:ext>
              </a:extLst>
            </p:cNvPr>
            <p:cNvGrpSpPr/>
            <p:nvPr/>
          </p:nvGrpSpPr>
          <p:grpSpPr>
            <a:xfrm>
              <a:off x="-34579" y="3047193"/>
              <a:ext cx="2143390" cy="3040740"/>
              <a:chOff x="-34579" y="3047193"/>
              <a:chExt cx="2143390" cy="3040740"/>
            </a:xfrm>
          </p:grpSpPr>
          <p:pic>
            <p:nvPicPr>
              <p:cNvPr id="3" name="Picture 2">
                <a:extLst>
                  <a:ext uri="{FF2B5EF4-FFF2-40B4-BE49-F238E27FC236}">
                    <a16:creationId xmlns:a16="http://schemas.microsoft.com/office/drawing/2014/main" id="{FB9FD5C4-FB88-47E4-B6C7-610A5CAA6A5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34579" y="3293172"/>
                <a:ext cx="1570180" cy="2794761"/>
              </a:xfrm>
              <a:prstGeom prst="rect">
                <a:avLst/>
              </a:prstGeom>
            </p:spPr>
          </p:pic>
          <p:cxnSp>
            <p:nvCxnSpPr>
              <p:cNvPr id="50" name="Connector: Elbow 49">
                <a:extLst>
                  <a:ext uri="{FF2B5EF4-FFF2-40B4-BE49-F238E27FC236}">
                    <a16:creationId xmlns:a16="http://schemas.microsoft.com/office/drawing/2014/main" id="{A9A90297-1A57-4201-9CF4-8ADE11A4D3F5}"/>
                  </a:ext>
                </a:extLst>
              </p:cNvPr>
              <p:cNvCxnSpPr>
                <a:cxnSpLocks/>
                <a:stCxn id="65" idx="3"/>
                <a:endCxn id="48" idx="1"/>
              </p:cNvCxnSpPr>
              <p:nvPr/>
            </p:nvCxnSpPr>
            <p:spPr>
              <a:xfrm>
                <a:off x="1683531" y="3617114"/>
                <a:ext cx="425280" cy="119649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Connector: Elbow 51">
                <a:extLst>
                  <a:ext uri="{FF2B5EF4-FFF2-40B4-BE49-F238E27FC236}">
                    <a16:creationId xmlns:a16="http://schemas.microsoft.com/office/drawing/2014/main" id="{D0EE3C86-0133-4B92-9212-59B9976BB929}"/>
                  </a:ext>
                </a:extLst>
              </p:cNvPr>
              <p:cNvCxnSpPr>
                <a:cxnSpLocks/>
                <a:stCxn id="67" idx="3"/>
                <a:endCxn id="48" idx="1"/>
              </p:cNvCxnSpPr>
              <p:nvPr/>
            </p:nvCxnSpPr>
            <p:spPr>
              <a:xfrm flipV="1">
                <a:off x="1683531" y="4813605"/>
                <a:ext cx="425280" cy="32820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Connector: Elbow 53">
                <a:extLst>
                  <a:ext uri="{FF2B5EF4-FFF2-40B4-BE49-F238E27FC236}">
                    <a16:creationId xmlns:a16="http://schemas.microsoft.com/office/drawing/2014/main" id="{C0A553B6-8280-4340-9FB2-7D67F5DDB615}"/>
                  </a:ext>
                </a:extLst>
              </p:cNvPr>
              <p:cNvCxnSpPr>
                <a:cxnSpLocks/>
                <a:stCxn id="68" idx="3"/>
                <a:endCxn id="48" idx="1"/>
              </p:cNvCxnSpPr>
              <p:nvPr/>
            </p:nvCxnSpPr>
            <p:spPr>
              <a:xfrm flipV="1">
                <a:off x="1688001" y="4813605"/>
                <a:ext cx="420810" cy="895952"/>
              </a:xfrm>
              <a:prstGeom prst="bentConnector3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Connector: Elbow 54">
                <a:extLst>
                  <a:ext uri="{FF2B5EF4-FFF2-40B4-BE49-F238E27FC236}">
                    <a16:creationId xmlns:a16="http://schemas.microsoft.com/office/drawing/2014/main" id="{63CFD291-BA17-42C1-B8D1-C517D69E96EE}"/>
                  </a:ext>
                </a:extLst>
              </p:cNvPr>
              <p:cNvCxnSpPr>
                <a:cxnSpLocks/>
                <a:stCxn id="66" idx="3"/>
                <a:endCxn id="48" idx="1"/>
              </p:cNvCxnSpPr>
              <p:nvPr/>
            </p:nvCxnSpPr>
            <p:spPr>
              <a:xfrm>
                <a:off x="1683531" y="4162606"/>
                <a:ext cx="425280" cy="65099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6" name="Group 55">
                <a:extLst>
                  <a:ext uri="{FF2B5EF4-FFF2-40B4-BE49-F238E27FC236}">
                    <a16:creationId xmlns:a16="http://schemas.microsoft.com/office/drawing/2014/main" id="{519875BE-2C71-43DF-A000-98F55870B957}"/>
                  </a:ext>
                </a:extLst>
              </p:cNvPr>
              <p:cNvGrpSpPr/>
              <p:nvPr/>
            </p:nvGrpSpPr>
            <p:grpSpPr>
              <a:xfrm>
                <a:off x="-17422" y="3047193"/>
                <a:ext cx="1948308" cy="2816252"/>
                <a:chOff x="12909" y="3442850"/>
                <a:chExt cx="1948308" cy="2816252"/>
              </a:xfrm>
            </p:grpSpPr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87446B5-5A61-4EA3-8DC0-C5F1C80A5D2F}"/>
                    </a:ext>
                  </a:extLst>
                </p:cNvPr>
                <p:cNvSpPr txBox="1"/>
                <p:nvPr/>
              </p:nvSpPr>
              <p:spPr>
                <a:xfrm>
                  <a:off x="12909" y="3442850"/>
                  <a:ext cx="48442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accent6"/>
                      </a:solidFill>
                    </a:rPr>
                    <a:t>Pixel </a:t>
                  </a:r>
                </a:p>
                <a:p>
                  <a:pPr algn="ctr"/>
                  <a:r>
                    <a:rPr lang="en-US" sz="1100" dirty="0">
                      <a:solidFill>
                        <a:schemeClr val="accent6"/>
                      </a:solidFill>
                    </a:rPr>
                    <a:t>Ray</a:t>
                  </a:r>
                  <a:endParaRPr lang="en-GB" sz="11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65" name="TextBox 64">
                  <a:extLst>
                    <a:ext uri="{FF2B5EF4-FFF2-40B4-BE49-F238E27FC236}">
                      <a16:creationId xmlns:a16="http://schemas.microsoft.com/office/drawing/2014/main" id="{866FF400-ECE4-44BB-878B-92AA3EC3765F}"/>
                    </a:ext>
                  </a:extLst>
                </p:cNvPr>
                <p:cNvSpPr txBox="1"/>
                <p:nvPr/>
              </p:nvSpPr>
              <p:spPr>
                <a:xfrm>
                  <a:off x="1255082" y="3858882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100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6" name="TextBox 65">
                  <a:extLst>
                    <a:ext uri="{FF2B5EF4-FFF2-40B4-BE49-F238E27FC236}">
                      <a16:creationId xmlns:a16="http://schemas.microsoft.com/office/drawing/2014/main" id="{A47FD53D-FB62-4A53-9CBB-39E4C6213349}"/>
                    </a:ext>
                  </a:extLst>
                </p:cNvPr>
                <p:cNvSpPr txBox="1"/>
                <p:nvPr/>
              </p:nvSpPr>
              <p:spPr>
                <a:xfrm>
                  <a:off x="1255082" y="4404374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300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7" name="TextBox 66">
                  <a:extLst>
                    <a:ext uri="{FF2B5EF4-FFF2-40B4-BE49-F238E27FC236}">
                      <a16:creationId xmlns:a16="http://schemas.microsoft.com/office/drawing/2014/main" id="{F897D84B-221F-4F5D-909C-0E567DD8149F}"/>
                    </a:ext>
                  </a:extLst>
                </p:cNvPr>
                <p:cNvSpPr txBox="1"/>
                <p:nvPr/>
              </p:nvSpPr>
              <p:spPr>
                <a:xfrm>
                  <a:off x="1255082" y="5383580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400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8" name="TextBox 67">
                  <a:extLst>
                    <a:ext uri="{FF2B5EF4-FFF2-40B4-BE49-F238E27FC236}">
                      <a16:creationId xmlns:a16="http://schemas.microsoft.com/office/drawing/2014/main" id="{C39646B6-5C97-4BBF-9E20-D0A1A25AE7AF}"/>
                    </a:ext>
                  </a:extLst>
                </p:cNvPr>
                <p:cNvSpPr txBox="1"/>
                <p:nvPr/>
              </p:nvSpPr>
              <p:spPr>
                <a:xfrm>
                  <a:off x="1259552" y="5951325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200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69" name="TextBox 68">
                  <a:extLst>
                    <a:ext uri="{FF2B5EF4-FFF2-40B4-BE49-F238E27FC236}">
                      <a16:creationId xmlns:a16="http://schemas.microsoft.com/office/drawing/2014/main" id="{A57C072B-3DA9-4A68-8E14-E3DA5771D96A}"/>
                    </a:ext>
                  </a:extLst>
                </p:cNvPr>
                <p:cNvSpPr txBox="1"/>
                <p:nvPr/>
              </p:nvSpPr>
              <p:spPr>
                <a:xfrm>
                  <a:off x="1318092" y="4826384"/>
                  <a:ext cx="643125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accent3"/>
                      </a:solidFill>
                    </a:rPr>
                    <a:t>Pixel </a:t>
                  </a:r>
                </a:p>
                <a:p>
                  <a:pPr algn="ctr"/>
                  <a:r>
                    <a:rPr lang="en-US" sz="1050" dirty="0">
                      <a:solidFill>
                        <a:schemeClr val="accent3"/>
                      </a:solidFill>
                    </a:rPr>
                    <a:t>Window</a:t>
                  </a:r>
                  <a:endParaRPr lang="en-GB" sz="1050" dirty="0">
                    <a:solidFill>
                      <a:schemeClr val="accent3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2274828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133600" y="-130156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kern="0" dirty="0">
                <a:solidFill>
                  <a:srgbClr val="0098D4"/>
                </a:solidFill>
                <a:latin typeface="Calibri" pitchFamily="34" charset="0"/>
              </a:rPr>
              <a:t>1. Understanding the requirements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381000"/>
            <a:ext cx="70866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Maximum Intensity Projection (MIP)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7B544F4-3054-4860-9D26-8850B4186ACA}"/>
              </a:ext>
            </a:extLst>
          </p:cNvPr>
          <p:cNvGrpSpPr/>
          <p:nvPr/>
        </p:nvGrpSpPr>
        <p:grpSpPr>
          <a:xfrm>
            <a:off x="5121606" y="1088323"/>
            <a:ext cx="4523700" cy="2596780"/>
            <a:chOff x="5121606" y="1088323"/>
            <a:chExt cx="4523700" cy="259678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00E8BECA-A602-4E21-9E05-184484FA9EE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1606" y="1088323"/>
              <a:ext cx="3865800" cy="2188277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5DCA063-65D6-49A3-9816-FDD687E418B9}"/>
                </a:ext>
              </a:extLst>
            </p:cNvPr>
            <p:cNvSpPr txBox="1"/>
            <p:nvPr/>
          </p:nvSpPr>
          <p:spPr>
            <a:xfrm>
              <a:off x="7054506" y="3293414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10mm MIP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28E5324-B73E-4441-B481-7E132C5BD8E2}"/>
                </a:ext>
              </a:extLst>
            </p:cNvPr>
            <p:cNvSpPr txBox="1"/>
            <p:nvPr/>
          </p:nvSpPr>
          <p:spPr>
            <a:xfrm>
              <a:off x="5121606" y="3315771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1mm MIP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0" name="TextBox 39">
            <a:extLst>
              <a:ext uri="{FF2B5EF4-FFF2-40B4-BE49-F238E27FC236}">
                <a16:creationId xmlns:a16="http://schemas.microsoft.com/office/drawing/2014/main" id="{0E3BE2A4-E040-445F-9ED0-DA1080B44D2B}"/>
              </a:ext>
            </a:extLst>
          </p:cNvPr>
          <p:cNvSpPr txBox="1"/>
          <p:nvPr/>
        </p:nvSpPr>
        <p:spPr>
          <a:xfrm>
            <a:off x="274340" y="1075567"/>
            <a:ext cx="478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Tracing the ray through the pixel of interest, of n mm depth, take the largest attenuation.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64" name="Group 63">
            <a:extLst>
              <a:ext uri="{FF2B5EF4-FFF2-40B4-BE49-F238E27FC236}">
                <a16:creationId xmlns:a16="http://schemas.microsoft.com/office/drawing/2014/main" id="{D6CCA4B9-410C-4BE2-8860-94BA652348F9}"/>
              </a:ext>
            </a:extLst>
          </p:cNvPr>
          <p:cNvGrpSpPr/>
          <p:nvPr/>
        </p:nvGrpSpPr>
        <p:grpSpPr>
          <a:xfrm>
            <a:off x="5231634" y="3200400"/>
            <a:ext cx="3425529" cy="3418302"/>
            <a:chOff x="5231634" y="3200400"/>
            <a:chExt cx="3425529" cy="3418302"/>
          </a:xfrm>
        </p:grpSpPr>
        <p:grpSp>
          <p:nvGrpSpPr>
            <p:cNvPr id="65" name="Group 64">
              <a:extLst>
                <a:ext uri="{FF2B5EF4-FFF2-40B4-BE49-F238E27FC236}">
                  <a16:creationId xmlns:a16="http://schemas.microsoft.com/office/drawing/2014/main" id="{3433B0ED-0741-45AB-8DFC-34EAA8A57802}"/>
                </a:ext>
              </a:extLst>
            </p:cNvPr>
            <p:cNvGrpSpPr/>
            <p:nvPr/>
          </p:nvGrpSpPr>
          <p:grpSpPr>
            <a:xfrm>
              <a:off x="5231634" y="3200400"/>
              <a:ext cx="3425529" cy="3418302"/>
              <a:chOff x="5231634" y="3230266"/>
              <a:chExt cx="3425529" cy="3418302"/>
            </a:xfrm>
          </p:grpSpPr>
          <p:grpSp>
            <p:nvGrpSpPr>
              <p:cNvPr id="67" name="Group 66">
                <a:extLst>
                  <a:ext uri="{FF2B5EF4-FFF2-40B4-BE49-F238E27FC236}">
                    <a16:creationId xmlns:a16="http://schemas.microsoft.com/office/drawing/2014/main" id="{202E09B4-2F12-4ECC-94A2-2B864A9898E1}"/>
                  </a:ext>
                </a:extLst>
              </p:cNvPr>
              <p:cNvGrpSpPr/>
              <p:nvPr/>
            </p:nvGrpSpPr>
            <p:grpSpPr>
              <a:xfrm>
                <a:off x="5231634" y="3230266"/>
                <a:ext cx="3425529" cy="3418302"/>
                <a:chOff x="5231634" y="3230266"/>
                <a:chExt cx="3425529" cy="3418302"/>
              </a:xfrm>
            </p:grpSpPr>
            <p:grpSp>
              <p:nvGrpSpPr>
                <p:cNvPr id="69" name="Group 68">
                  <a:extLst>
                    <a:ext uri="{FF2B5EF4-FFF2-40B4-BE49-F238E27FC236}">
                      <a16:creationId xmlns:a16="http://schemas.microsoft.com/office/drawing/2014/main" id="{9824F7E8-75AC-4DCB-8148-C7A623E0E03D}"/>
                    </a:ext>
                  </a:extLst>
                </p:cNvPr>
                <p:cNvGrpSpPr/>
                <p:nvPr/>
              </p:nvGrpSpPr>
              <p:grpSpPr>
                <a:xfrm>
                  <a:off x="5231634" y="3230266"/>
                  <a:ext cx="3425529" cy="3418302"/>
                  <a:chOff x="5231634" y="3230266"/>
                  <a:chExt cx="3425529" cy="3418302"/>
                </a:xfrm>
              </p:grpSpPr>
              <p:pic>
                <p:nvPicPr>
                  <p:cNvPr id="71" name="Picture 2" descr="http://192.168.0.42/HttpHandlers/GetImageThumbnail.ashx?token=N1hUT1cAUzF0CVNLUgFSYnZUBxNcBQI4JlRWFFMAUDh2AwdCQkANZH8DAENXC0JkI0VVBg1eAT1wAQFLSQNWLXMCZEBUCVYyeAUJXFEKVVpkREMXFloAPSNVXRsK&amp;gs=1">
                    <a:extLst>
                      <a:ext uri="{FF2B5EF4-FFF2-40B4-BE49-F238E27FC236}">
                        <a16:creationId xmlns:a16="http://schemas.microsoft.com/office/drawing/2014/main" id="{1C3DB0AD-54D4-418F-ADD3-693C0B8D44FF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26793" y1="47357" x2="27426" y2="4249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31634" y="3230266"/>
                    <a:ext cx="3425529" cy="34183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72" name="Rectangle 71">
                    <a:extLst>
                      <a:ext uri="{FF2B5EF4-FFF2-40B4-BE49-F238E27FC236}">
                        <a16:creationId xmlns:a16="http://schemas.microsoft.com/office/drawing/2014/main" id="{10B1B7BF-7E40-418D-B6C4-0F74A564C1A9}"/>
                      </a:ext>
                    </a:extLst>
                  </p:cNvPr>
                  <p:cNvSpPr/>
                  <p:nvPr/>
                </p:nvSpPr>
                <p:spPr>
                  <a:xfrm>
                    <a:off x="5562600" y="4648200"/>
                    <a:ext cx="2743200" cy="152400"/>
                  </a:xfrm>
                  <a:prstGeom prst="rect">
                    <a:avLst/>
                  </a:prstGeom>
                  <a:solidFill>
                    <a:srgbClr val="4F81BD">
                      <a:alpha val="34902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70" name="Rectangle 69">
                  <a:extLst>
                    <a:ext uri="{FF2B5EF4-FFF2-40B4-BE49-F238E27FC236}">
                      <a16:creationId xmlns:a16="http://schemas.microsoft.com/office/drawing/2014/main" id="{E303268B-812A-424B-9CBE-B1F6400F9DB8}"/>
                    </a:ext>
                  </a:extLst>
                </p:cNvPr>
                <p:cNvSpPr/>
                <p:nvPr/>
              </p:nvSpPr>
              <p:spPr>
                <a:xfrm>
                  <a:off x="6550702" y="5907071"/>
                  <a:ext cx="7873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10mm</a:t>
                  </a: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68" name="Straight Arrow Connector 67">
                <a:extLst>
                  <a:ext uri="{FF2B5EF4-FFF2-40B4-BE49-F238E27FC236}">
                    <a16:creationId xmlns:a16="http://schemas.microsoft.com/office/drawing/2014/main" id="{2332FE9D-FAAD-4764-8A23-43F19BF6CEA8}"/>
                  </a:ext>
                </a:extLst>
              </p:cNvPr>
              <p:cNvCxnSpPr/>
              <p:nvPr/>
            </p:nvCxnSpPr>
            <p:spPr>
              <a:xfrm flipV="1">
                <a:off x="8458200" y="4495101"/>
                <a:ext cx="0" cy="4572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66" name="Straight Connector 65">
              <a:extLst>
                <a:ext uri="{FF2B5EF4-FFF2-40B4-BE49-F238E27FC236}">
                  <a16:creationId xmlns:a16="http://schemas.microsoft.com/office/drawing/2014/main" id="{C93E0A42-884F-4EBC-9667-53CCFEFE9167}"/>
                </a:ext>
              </a:extLst>
            </p:cNvPr>
            <p:cNvCxnSpPr>
              <a:stCxn id="72" idx="1"/>
              <a:endCxn id="72" idx="3"/>
            </p:cNvCxnSpPr>
            <p:nvPr/>
          </p:nvCxnSpPr>
          <p:spPr>
            <a:xfrm>
              <a:off x="5562600" y="4694534"/>
              <a:ext cx="27432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C5C0E303-BB74-41A7-9C81-F74184D7697B}"/>
              </a:ext>
            </a:extLst>
          </p:cNvPr>
          <p:cNvGrpSpPr/>
          <p:nvPr/>
        </p:nvGrpSpPr>
        <p:grpSpPr>
          <a:xfrm>
            <a:off x="-34579" y="3047193"/>
            <a:ext cx="5266805" cy="3353607"/>
            <a:chOff x="-34579" y="3047193"/>
            <a:chExt cx="5266805" cy="3353607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DF4E3C1-7D79-45B9-A560-9DF5E2EE1781}"/>
                    </a:ext>
                  </a:extLst>
                </p:cNvPr>
                <p:cNvSpPr txBox="1"/>
                <p:nvPr/>
              </p:nvSpPr>
              <p:spPr>
                <a:xfrm>
                  <a:off x="2877085" y="3731718"/>
                  <a:ext cx="150874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ax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DDF4E3C1-7D79-45B9-A560-9DF5E2EE1781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085" y="3731718"/>
                  <a:ext cx="1508746" cy="276999"/>
                </a:xfrm>
                <a:prstGeom prst="rect">
                  <a:avLst/>
                </a:prstGeom>
                <a:blipFill>
                  <a:blip r:embed="rId17"/>
                  <a:stretch>
                    <a:fillRect l="-2024" b="-1521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2" name="AutoShape 2" descr="&#10;\begin{bmatrix}&#10;   \mathbf{c}_x \\&#10;   \mathbf{c}_y \\&#10;   \mathbf{c}_z \\&#10;\end{bmatrix}=\begin{bmatrix}&#10;   1 &amp; 0 &amp; 0  \\&#10;   0 &amp; {\cos\alpha} &amp; {\sin\alpha}  \\&#10;   0 &amp; { - \sin\alpha} &amp; {\cos\alpha}  \\&#10;\end{bmatrix}\begin{bmatrix}&#10;   {\cos\beta } &amp; 0 &amp; { - \sin\beta }  \\&#10;   0 &amp; 1 &amp; 0  \\&#10;   {\sin\beta } &amp; 0 &amp; {\cos\beta }  \\&#10;\end{bmatrix}\begin{bmatrix}&#10;   \mathbf{a}_x \\&#10;   \mathbf{a}_y \\&#10;   \mathbf{a}_z \\&#10;\end{bmatrix}=\frac{1}{\sqrt{6}}\begin{bmatrix}&#10;   \sqrt{3} &amp; 0 &amp; -\sqrt{3}  \\&#10;   1 &amp; 2 &amp; 1  \\&#10;   \sqrt{2} &amp; -\sqrt{2} &amp; \sqrt{2}  \\&#10;\end{bmatrix}\begin{bmatrix}&#10;   \mathbf{a}_x \\&#10;   \mathbf{a}_y \\&#10;   \mathbf{a}_z \\&#10;\end{bmatrix}&#10;">
              <a:extLst>
                <a:ext uri="{FF2B5EF4-FFF2-40B4-BE49-F238E27FC236}">
                  <a16:creationId xmlns:a16="http://schemas.microsoft.com/office/drawing/2014/main" id="{F651D626-5E1F-48EB-9DD3-FD1D04DFB912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0200" y="3276600"/>
              <a:ext cx="3124200" cy="312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84AF132-7765-4AD6-9857-5AF43C4BD169}"/>
                    </a:ext>
                  </a:extLst>
                </p:cNvPr>
                <p:cNvSpPr txBox="1"/>
                <p:nvPr/>
              </p:nvSpPr>
              <p:spPr>
                <a:xfrm>
                  <a:off x="2124003" y="4648200"/>
                  <a:ext cx="310822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max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⁡(100, 300, 400,200)</m:t>
                        </m:r>
                        <m:r>
                          <a:rPr lang="en-GB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400</m:t>
                        </m:r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884AF132-7765-4AD6-9857-5AF43C4BD169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03" y="4648200"/>
                  <a:ext cx="3108223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588" t="-4444" r="-1373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p:grpSp>
          <p:nvGrpSpPr>
            <p:cNvPr id="96" name="Group 95">
              <a:extLst>
                <a:ext uri="{FF2B5EF4-FFF2-40B4-BE49-F238E27FC236}">
                  <a16:creationId xmlns:a16="http://schemas.microsoft.com/office/drawing/2014/main" id="{777CC70F-1917-4B29-990B-6BBD9A699E90}"/>
                </a:ext>
              </a:extLst>
            </p:cNvPr>
            <p:cNvGrpSpPr/>
            <p:nvPr/>
          </p:nvGrpSpPr>
          <p:grpSpPr>
            <a:xfrm>
              <a:off x="-34579" y="3047193"/>
              <a:ext cx="2143390" cy="3040740"/>
              <a:chOff x="-34579" y="3047193"/>
              <a:chExt cx="2143390" cy="3040740"/>
            </a:xfrm>
          </p:grpSpPr>
          <p:pic>
            <p:nvPicPr>
              <p:cNvPr id="97" name="Picture 96">
                <a:extLst>
                  <a:ext uri="{FF2B5EF4-FFF2-40B4-BE49-F238E27FC236}">
                    <a16:creationId xmlns:a16="http://schemas.microsoft.com/office/drawing/2014/main" id="{653776DF-B97B-4831-8081-DFB689C68EE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9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34579" y="3293172"/>
                <a:ext cx="1570180" cy="2794761"/>
              </a:xfrm>
              <a:prstGeom prst="rect">
                <a:avLst/>
              </a:prstGeom>
            </p:spPr>
          </p:pic>
          <p:cxnSp>
            <p:nvCxnSpPr>
              <p:cNvPr id="98" name="Connector: Elbow 97">
                <a:extLst>
                  <a:ext uri="{FF2B5EF4-FFF2-40B4-BE49-F238E27FC236}">
                    <a16:creationId xmlns:a16="http://schemas.microsoft.com/office/drawing/2014/main" id="{A17005AE-7765-4EE2-89FF-B131D9A737C5}"/>
                  </a:ext>
                </a:extLst>
              </p:cNvPr>
              <p:cNvCxnSpPr>
                <a:cxnSpLocks/>
                <a:stCxn id="109" idx="3"/>
              </p:cNvCxnSpPr>
              <p:nvPr/>
            </p:nvCxnSpPr>
            <p:spPr>
              <a:xfrm>
                <a:off x="1683531" y="3617114"/>
                <a:ext cx="425280" cy="119649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4" name="Connector: Elbow 103">
                <a:extLst>
                  <a:ext uri="{FF2B5EF4-FFF2-40B4-BE49-F238E27FC236}">
                    <a16:creationId xmlns:a16="http://schemas.microsoft.com/office/drawing/2014/main" id="{AC75ED1B-8156-4F7E-B04D-0364CB3AE1F1}"/>
                  </a:ext>
                </a:extLst>
              </p:cNvPr>
              <p:cNvCxnSpPr>
                <a:cxnSpLocks/>
                <a:stCxn id="111" idx="3"/>
              </p:cNvCxnSpPr>
              <p:nvPr/>
            </p:nvCxnSpPr>
            <p:spPr>
              <a:xfrm flipV="1">
                <a:off x="1683531" y="4813605"/>
                <a:ext cx="425280" cy="32820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5" name="Connector: Elbow 104">
                <a:extLst>
                  <a:ext uri="{FF2B5EF4-FFF2-40B4-BE49-F238E27FC236}">
                    <a16:creationId xmlns:a16="http://schemas.microsoft.com/office/drawing/2014/main" id="{20626E0F-DEFE-413F-B621-EB367A66E3EE}"/>
                  </a:ext>
                </a:extLst>
              </p:cNvPr>
              <p:cNvCxnSpPr>
                <a:cxnSpLocks/>
                <a:stCxn id="112" idx="3"/>
              </p:cNvCxnSpPr>
              <p:nvPr/>
            </p:nvCxnSpPr>
            <p:spPr>
              <a:xfrm flipV="1">
                <a:off x="1688001" y="4813605"/>
                <a:ext cx="420810" cy="895952"/>
              </a:xfrm>
              <a:prstGeom prst="bentConnector3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6" name="Connector: Elbow 105">
                <a:extLst>
                  <a:ext uri="{FF2B5EF4-FFF2-40B4-BE49-F238E27FC236}">
                    <a16:creationId xmlns:a16="http://schemas.microsoft.com/office/drawing/2014/main" id="{5725E820-B097-4AD6-87C8-CC56D87B2A71}"/>
                  </a:ext>
                </a:extLst>
              </p:cNvPr>
              <p:cNvCxnSpPr>
                <a:cxnSpLocks/>
                <a:stCxn id="110" idx="3"/>
              </p:cNvCxnSpPr>
              <p:nvPr/>
            </p:nvCxnSpPr>
            <p:spPr>
              <a:xfrm>
                <a:off x="1683531" y="4162606"/>
                <a:ext cx="425280" cy="65099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107" name="Group 106">
                <a:extLst>
                  <a:ext uri="{FF2B5EF4-FFF2-40B4-BE49-F238E27FC236}">
                    <a16:creationId xmlns:a16="http://schemas.microsoft.com/office/drawing/2014/main" id="{E6354AD0-79D3-4532-A737-5D16E8A6894F}"/>
                  </a:ext>
                </a:extLst>
              </p:cNvPr>
              <p:cNvGrpSpPr/>
              <p:nvPr/>
            </p:nvGrpSpPr>
            <p:grpSpPr>
              <a:xfrm>
                <a:off x="-17422" y="3047193"/>
                <a:ext cx="1948308" cy="2816252"/>
                <a:chOff x="12909" y="3442850"/>
                <a:chExt cx="1948308" cy="2816252"/>
              </a:xfrm>
            </p:grpSpPr>
            <p:sp>
              <p:nvSpPr>
                <p:cNvPr id="108" name="TextBox 107">
                  <a:extLst>
                    <a:ext uri="{FF2B5EF4-FFF2-40B4-BE49-F238E27FC236}">
                      <a16:creationId xmlns:a16="http://schemas.microsoft.com/office/drawing/2014/main" id="{B5003AA9-D708-4A50-831F-C07C4DCF7ADE}"/>
                    </a:ext>
                  </a:extLst>
                </p:cNvPr>
                <p:cNvSpPr txBox="1"/>
                <p:nvPr/>
              </p:nvSpPr>
              <p:spPr>
                <a:xfrm>
                  <a:off x="12909" y="3442850"/>
                  <a:ext cx="48442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accent6"/>
                      </a:solidFill>
                    </a:rPr>
                    <a:t>Pixel </a:t>
                  </a:r>
                </a:p>
                <a:p>
                  <a:pPr algn="ctr"/>
                  <a:r>
                    <a:rPr lang="en-US" sz="1100" dirty="0">
                      <a:solidFill>
                        <a:schemeClr val="accent6"/>
                      </a:solidFill>
                    </a:rPr>
                    <a:t>Ray</a:t>
                  </a:r>
                  <a:endParaRPr lang="en-GB" sz="11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109" name="TextBox 108">
                  <a:extLst>
                    <a:ext uri="{FF2B5EF4-FFF2-40B4-BE49-F238E27FC236}">
                      <a16:creationId xmlns:a16="http://schemas.microsoft.com/office/drawing/2014/main" id="{A665ACA0-88AF-447C-9DD1-CED8285C1445}"/>
                    </a:ext>
                  </a:extLst>
                </p:cNvPr>
                <p:cNvSpPr txBox="1"/>
                <p:nvPr/>
              </p:nvSpPr>
              <p:spPr>
                <a:xfrm>
                  <a:off x="1255082" y="3858882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100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0" name="TextBox 109">
                  <a:extLst>
                    <a:ext uri="{FF2B5EF4-FFF2-40B4-BE49-F238E27FC236}">
                      <a16:creationId xmlns:a16="http://schemas.microsoft.com/office/drawing/2014/main" id="{7F4BFD43-3192-42ED-BDC4-752E0D95AA5E}"/>
                    </a:ext>
                  </a:extLst>
                </p:cNvPr>
                <p:cNvSpPr txBox="1"/>
                <p:nvPr/>
              </p:nvSpPr>
              <p:spPr>
                <a:xfrm>
                  <a:off x="1255082" y="4404374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300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1" name="TextBox 110">
                  <a:extLst>
                    <a:ext uri="{FF2B5EF4-FFF2-40B4-BE49-F238E27FC236}">
                      <a16:creationId xmlns:a16="http://schemas.microsoft.com/office/drawing/2014/main" id="{22D77D58-5B4D-42D7-8137-C506836411CF}"/>
                    </a:ext>
                  </a:extLst>
                </p:cNvPr>
                <p:cNvSpPr txBox="1"/>
                <p:nvPr/>
              </p:nvSpPr>
              <p:spPr>
                <a:xfrm>
                  <a:off x="1255082" y="5383580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400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2" name="TextBox 111">
                  <a:extLst>
                    <a:ext uri="{FF2B5EF4-FFF2-40B4-BE49-F238E27FC236}">
                      <a16:creationId xmlns:a16="http://schemas.microsoft.com/office/drawing/2014/main" id="{5734DB57-DE63-4DFD-834F-6ACDE03EE6C2}"/>
                    </a:ext>
                  </a:extLst>
                </p:cNvPr>
                <p:cNvSpPr txBox="1"/>
                <p:nvPr/>
              </p:nvSpPr>
              <p:spPr>
                <a:xfrm>
                  <a:off x="1259552" y="5951325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200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13" name="TextBox 112">
                  <a:extLst>
                    <a:ext uri="{FF2B5EF4-FFF2-40B4-BE49-F238E27FC236}">
                      <a16:creationId xmlns:a16="http://schemas.microsoft.com/office/drawing/2014/main" id="{A68BF56B-FD1F-4E96-BE9C-79D98E39D706}"/>
                    </a:ext>
                  </a:extLst>
                </p:cNvPr>
                <p:cNvSpPr txBox="1"/>
                <p:nvPr/>
              </p:nvSpPr>
              <p:spPr>
                <a:xfrm>
                  <a:off x="1318092" y="4826384"/>
                  <a:ext cx="643125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accent3"/>
                      </a:solidFill>
                    </a:rPr>
                    <a:t>Pixel </a:t>
                  </a:r>
                </a:p>
                <a:p>
                  <a:pPr algn="ctr"/>
                  <a:r>
                    <a:rPr lang="en-US" sz="1050" dirty="0">
                      <a:solidFill>
                        <a:schemeClr val="accent3"/>
                      </a:solidFill>
                    </a:rPr>
                    <a:t>Window</a:t>
                  </a:r>
                  <a:endParaRPr lang="en-GB" sz="1050" dirty="0">
                    <a:solidFill>
                      <a:schemeClr val="accent3"/>
                    </a:solidFill>
                  </a:endParaRPr>
                </a:p>
              </p:txBody>
            </p:sp>
          </p:grpSp>
        </p:grpSp>
      </p:grpSp>
    </p:spTree>
    <p:extLst>
      <p:ext uri="{BB962C8B-B14F-4D97-AF65-F5344CB8AC3E}">
        <p14:creationId xmlns:p14="http://schemas.microsoft.com/office/powerpoint/2010/main" val="41082133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133600" y="-130156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kern="0" dirty="0">
                <a:solidFill>
                  <a:srgbClr val="0098D4"/>
                </a:solidFill>
                <a:latin typeface="Calibri" pitchFamily="34" charset="0"/>
              </a:rPr>
              <a:t>1. Understanding the requirements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381000"/>
            <a:ext cx="70866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Minimum Intensity Projection (MinIP)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DAB1AE4F-5910-4F86-B987-99C329B73BE1}"/>
              </a:ext>
            </a:extLst>
          </p:cNvPr>
          <p:cNvGrpSpPr/>
          <p:nvPr/>
        </p:nvGrpSpPr>
        <p:grpSpPr>
          <a:xfrm>
            <a:off x="5121606" y="1066800"/>
            <a:ext cx="4523700" cy="2618303"/>
            <a:chOff x="5121606" y="1066800"/>
            <a:chExt cx="4523700" cy="2618303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915EB773-CC7C-4A87-AF31-84A07DDE5B2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5121606" y="1066800"/>
              <a:ext cx="3865800" cy="2188277"/>
            </a:xfrm>
            <a:prstGeom prst="rect">
              <a:avLst/>
            </a:prstGeom>
          </p:spPr>
        </p:pic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A39FF3A-2E6C-42F6-A5C7-457D8D61A4AB}"/>
                </a:ext>
              </a:extLst>
            </p:cNvPr>
            <p:cNvSpPr txBox="1"/>
            <p:nvPr/>
          </p:nvSpPr>
          <p:spPr>
            <a:xfrm>
              <a:off x="7054506" y="3293414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10mm MIP</a:t>
              </a:r>
              <a:endParaRPr lang="en-GB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C8C0581-BAB3-48A1-ABB0-4EEFC47E3468}"/>
                </a:ext>
              </a:extLst>
            </p:cNvPr>
            <p:cNvSpPr txBox="1"/>
            <p:nvPr/>
          </p:nvSpPr>
          <p:spPr>
            <a:xfrm>
              <a:off x="5121606" y="3315771"/>
              <a:ext cx="25908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bg1"/>
                  </a:solidFill>
                </a:rPr>
                <a:t>1mm MIP</a:t>
              </a:r>
              <a:endParaRPr lang="en-GB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F8D8624B-7472-4703-9C39-6DD48BD7C822}"/>
              </a:ext>
            </a:extLst>
          </p:cNvPr>
          <p:cNvSpPr txBox="1"/>
          <p:nvPr/>
        </p:nvSpPr>
        <p:spPr>
          <a:xfrm>
            <a:off x="274340" y="1075567"/>
            <a:ext cx="478382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Tracing the ray through the pixel of interest, of n mm depth, take the lowest attenuation.</a:t>
            </a: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86" name="Group 85">
            <a:extLst>
              <a:ext uri="{FF2B5EF4-FFF2-40B4-BE49-F238E27FC236}">
                <a16:creationId xmlns:a16="http://schemas.microsoft.com/office/drawing/2014/main" id="{8FD70DEB-6400-4990-B364-447DD275A3A4}"/>
              </a:ext>
            </a:extLst>
          </p:cNvPr>
          <p:cNvGrpSpPr/>
          <p:nvPr/>
        </p:nvGrpSpPr>
        <p:grpSpPr>
          <a:xfrm>
            <a:off x="5231634" y="3200400"/>
            <a:ext cx="3425529" cy="3418302"/>
            <a:chOff x="5231634" y="3200400"/>
            <a:chExt cx="3425529" cy="3418302"/>
          </a:xfrm>
        </p:grpSpPr>
        <p:grpSp>
          <p:nvGrpSpPr>
            <p:cNvPr id="87" name="Group 86">
              <a:extLst>
                <a:ext uri="{FF2B5EF4-FFF2-40B4-BE49-F238E27FC236}">
                  <a16:creationId xmlns:a16="http://schemas.microsoft.com/office/drawing/2014/main" id="{81EC2494-AD31-4435-BAE9-24275DAAE5B4}"/>
                </a:ext>
              </a:extLst>
            </p:cNvPr>
            <p:cNvGrpSpPr/>
            <p:nvPr/>
          </p:nvGrpSpPr>
          <p:grpSpPr>
            <a:xfrm>
              <a:off x="5231634" y="3200400"/>
              <a:ext cx="3425529" cy="3418302"/>
              <a:chOff x="5231634" y="3230266"/>
              <a:chExt cx="3425529" cy="3418302"/>
            </a:xfrm>
          </p:grpSpPr>
          <p:grpSp>
            <p:nvGrpSpPr>
              <p:cNvPr id="89" name="Group 88">
                <a:extLst>
                  <a:ext uri="{FF2B5EF4-FFF2-40B4-BE49-F238E27FC236}">
                    <a16:creationId xmlns:a16="http://schemas.microsoft.com/office/drawing/2014/main" id="{4C993119-E1E8-4843-998A-2022E5B0D942}"/>
                  </a:ext>
                </a:extLst>
              </p:cNvPr>
              <p:cNvGrpSpPr/>
              <p:nvPr/>
            </p:nvGrpSpPr>
            <p:grpSpPr>
              <a:xfrm>
                <a:off x="5231634" y="3230266"/>
                <a:ext cx="3425529" cy="3418302"/>
                <a:chOff x="5231634" y="3230266"/>
                <a:chExt cx="3425529" cy="3418302"/>
              </a:xfrm>
            </p:grpSpPr>
            <p:grpSp>
              <p:nvGrpSpPr>
                <p:cNvPr id="91" name="Group 90">
                  <a:extLst>
                    <a:ext uri="{FF2B5EF4-FFF2-40B4-BE49-F238E27FC236}">
                      <a16:creationId xmlns:a16="http://schemas.microsoft.com/office/drawing/2014/main" id="{C97BD6AD-B1B0-46F2-A989-3D715E08549F}"/>
                    </a:ext>
                  </a:extLst>
                </p:cNvPr>
                <p:cNvGrpSpPr/>
                <p:nvPr/>
              </p:nvGrpSpPr>
              <p:grpSpPr>
                <a:xfrm>
                  <a:off x="5231634" y="3230266"/>
                  <a:ext cx="3425529" cy="3418302"/>
                  <a:chOff x="5231634" y="3230266"/>
                  <a:chExt cx="3425529" cy="3418302"/>
                </a:xfrm>
              </p:grpSpPr>
              <p:pic>
                <p:nvPicPr>
                  <p:cNvPr id="93" name="Picture 2" descr="http://192.168.0.42/HttpHandlers/GetImageThumbnail.ashx?token=N1hUT1cAUzF0CVNLUgFSYnZUBxNcBQI4JlRWFFMAUDh2AwdCQkANZH8DAENXC0JkI0VVBg1eAT1wAQFLSQNWLXMCZEBUCVYyeAUJXFEKVVpkREMXFloAPSNVXRsK&amp;gs=1">
                    <a:extLst>
                      <a:ext uri="{FF2B5EF4-FFF2-40B4-BE49-F238E27FC236}">
                        <a16:creationId xmlns:a16="http://schemas.microsoft.com/office/drawing/2014/main" id="{D5F35A0B-A615-43C8-B963-FD4925BDBD96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3">
                    <a:extLst>
                      <a:ext uri="{BEBA8EAE-BF5A-486C-A8C5-ECC9F3942E4B}">
                        <a14:imgProps xmlns:a14="http://schemas.microsoft.com/office/drawing/2010/main">
                          <a14:imgLayer r:embed="rId4">
                            <a14:imgEffect>
                              <a14:backgroundRemoval t="10000" b="90000" l="10000" r="90000">
                                <a14:foregroundMark x1="26793" y1="47357" x2="27426" y2="42495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5231634" y="3230266"/>
                    <a:ext cx="3425529" cy="3418302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sp>
                <p:nvSpPr>
                  <p:cNvPr id="94" name="Rectangle 93">
                    <a:extLst>
                      <a:ext uri="{FF2B5EF4-FFF2-40B4-BE49-F238E27FC236}">
                        <a16:creationId xmlns:a16="http://schemas.microsoft.com/office/drawing/2014/main" id="{847BBF6B-BDDE-4EF5-A1E2-A45C47EAFDDC}"/>
                      </a:ext>
                    </a:extLst>
                  </p:cNvPr>
                  <p:cNvSpPr/>
                  <p:nvPr/>
                </p:nvSpPr>
                <p:spPr>
                  <a:xfrm>
                    <a:off x="5562600" y="4648200"/>
                    <a:ext cx="2743200" cy="152400"/>
                  </a:xfrm>
                  <a:prstGeom prst="rect">
                    <a:avLst/>
                  </a:prstGeom>
                  <a:solidFill>
                    <a:srgbClr val="4F81BD">
                      <a:alpha val="34902"/>
                    </a:srgbClr>
                  </a:solidFill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en-GB"/>
                  </a:p>
                </p:txBody>
              </p:sp>
            </p:grpSp>
            <p:sp>
              <p:nvSpPr>
                <p:cNvPr id="92" name="Rectangle 91">
                  <a:extLst>
                    <a:ext uri="{FF2B5EF4-FFF2-40B4-BE49-F238E27FC236}">
                      <a16:creationId xmlns:a16="http://schemas.microsoft.com/office/drawing/2014/main" id="{0AB5EF54-E585-4CC6-A1CB-48DAB0E4E001}"/>
                    </a:ext>
                  </a:extLst>
                </p:cNvPr>
                <p:cNvSpPr/>
                <p:nvPr/>
              </p:nvSpPr>
              <p:spPr>
                <a:xfrm>
                  <a:off x="6550702" y="5907071"/>
                  <a:ext cx="787395" cy="369332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r>
                    <a:rPr lang="en-US" dirty="0">
                      <a:solidFill>
                        <a:schemeClr val="bg1"/>
                      </a:solidFill>
                    </a:rPr>
                    <a:t>10mm</a:t>
                  </a:r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p:grpSp>
          <p:cxnSp>
            <p:nvCxnSpPr>
              <p:cNvPr id="90" name="Straight Arrow Connector 89">
                <a:extLst>
                  <a:ext uri="{FF2B5EF4-FFF2-40B4-BE49-F238E27FC236}">
                    <a16:creationId xmlns:a16="http://schemas.microsoft.com/office/drawing/2014/main" id="{5484854C-C001-4331-8157-6FFF7308D816}"/>
                  </a:ext>
                </a:extLst>
              </p:cNvPr>
              <p:cNvCxnSpPr/>
              <p:nvPr/>
            </p:nvCxnSpPr>
            <p:spPr>
              <a:xfrm flipV="1">
                <a:off x="8458200" y="4495101"/>
                <a:ext cx="0" cy="457200"/>
              </a:xfrm>
              <a:prstGeom prst="straightConnector1">
                <a:avLst/>
              </a:prstGeom>
              <a:ln>
                <a:headEnd type="triangle"/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88" name="Straight Connector 87">
              <a:extLst>
                <a:ext uri="{FF2B5EF4-FFF2-40B4-BE49-F238E27FC236}">
                  <a16:creationId xmlns:a16="http://schemas.microsoft.com/office/drawing/2014/main" id="{755CC897-4103-46C0-83DE-7BBB284CF36A}"/>
                </a:ext>
              </a:extLst>
            </p:cNvPr>
            <p:cNvCxnSpPr>
              <a:stCxn id="94" idx="1"/>
              <a:endCxn id="94" idx="3"/>
            </p:cNvCxnSpPr>
            <p:nvPr/>
          </p:nvCxnSpPr>
          <p:spPr>
            <a:xfrm>
              <a:off x="5562600" y="4694534"/>
              <a:ext cx="2743200" cy="0"/>
            </a:xfrm>
            <a:prstGeom prst="line">
              <a:avLst/>
            </a:prstGeom>
          </p:spPr>
          <p:style>
            <a:lnRef idx="1">
              <a:schemeClr val="accent3"/>
            </a:lnRef>
            <a:fillRef idx="0">
              <a:schemeClr val="accent3"/>
            </a:fillRef>
            <a:effectRef idx="0">
              <a:schemeClr val="accent3"/>
            </a:effectRef>
            <a:fontRef idx="minor">
              <a:schemeClr val="tx1"/>
            </a:fontRef>
          </p:style>
        </p:cxn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205E946B-BAD4-453E-82A7-049A1F8B34DD}"/>
              </a:ext>
            </a:extLst>
          </p:cNvPr>
          <p:cNvGrpSpPr/>
          <p:nvPr/>
        </p:nvGrpSpPr>
        <p:grpSpPr>
          <a:xfrm>
            <a:off x="-34579" y="3047193"/>
            <a:ext cx="5234745" cy="3353607"/>
            <a:chOff x="-34579" y="3047193"/>
            <a:chExt cx="5234745" cy="3353607"/>
          </a:xfrm>
        </p:grpSpPr>
        <p:sp>
          <p:nvSpPr>
            <p:cNvPr id="98" name="AutoShape 2" descr="&#10;\begin{bmatrix}&#10;   \mathbf{c}_x \\&#10;   \mathbf{c}_y \\&#10;   \mathbf{c}_z \\&#10;\end{bmatrix}=\begin{bmatrix}&#10;   1 &amp; 0 &amp; 0  \\&#10;   0 &amp; {\cos\alpha} &amp; {\sin\alpha}  \\&#10;   0 &amp; { - \sin\alpha} &amp; {\cos\alpha}  \\&#10;\end{bmatrix}\begin{bmatrix}&#10;   {\cos\beta } &amp; 0 &amp; { - \sin\beta }  \\&#10;   0 &amp; 1 &amp; 0  \\&#10;   {\sin\beta } &amp; 0 &amp; {\cos\beta }  \\&#10;\end{bmatrix}\begin{bmatrix}&#10;   \mathbf{a}_x \\&#10;   \mathbf{a}_y \\&#10;   \mathbf{a}_z \\&#10;\end{bmatrix}=\frac{1}{\sqrt{6}}\begin{bmatrix}&#10;   \sqrt{3} &amp; 0 &amp; -\sqrt{3}  \\&#10;   1 &amp; 2 &amp; 1  \\&#10;   \sqrt{2} &amp; -\sqrt{2} &amp; \sqrt{2}  \\&#10;\end{bmatrix}\begin{bmatrix}&#10;   \mathbf{a}_x \\&#10;   \mathbf{a}_y \\&#10;   \mathbf{a}_z \\&#10;\end{bmatrix}&#10;">
              <a:extLst>
                <a:ext uri="{FF2B5EF4-FFF2-40B4-BE49-F238E27FC236}">
                  <a16:creationId xmlns:a16="http://schemas.microsoft.com/office/drawing/2014/main" id="{C83E2489-524B-4150-8169-F4ECF4BBB77E}"/>
                </a:ext>
              </a:extLst>
            </p:cNvPr>
            <p:cNvSpPr>
              <a:spLocks noChangeAspect="1" noChangeArrowheads="1"/>
            </p:cNvSpPr>
            <p:nvPr/>
          </p:nvSpPr>
          <p:spPr bwMode="auto">
            <a:xfrm>
              <a:off x="1600200" y="3276600"/>
              <a:ext cx="3124200" cy="31242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/>
            </a:p>
          </p:txBody>
        </p: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BAD18A7D-59FC-42C7-9DF4-1EC95DDF8D32}"/>
                </a:ext>
              </a:extLst>
            </p:cNvPr>
            <p:cNvGrpSpPr/>
            <p:nvPr/>
          </p:nvGrpSpPr>
          <p:grpSpPr>
            <a:xfrm>
              <a:off x="-34579" y="3047193"/>
              <a:ext cx="2143390" cy="3040740"/>
              <a:chOff x="-34579" y="3047193"/>
              <a:chExt cx="2143390" cy="3040740"/>
            </a:xfrm>
          </p:grpSpPr>
          <p:pic>
            <p:nvPicPr>
              <p:cNvPr id="43" name="Picture 42">
                <a:extLst>
                  <a:ext uri="{FF2B5EF4-FFF2-40B4-BE49-F238E27FC236}">
                    <a16:creationId xmlns:a16="http://schemas.microsoft.com/office/drawing/2014/main" id="{9169D234-B373-4E71-A013-4B7F2B7966E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screen">
                <a:extLst>
                  <a:ext uri="{28A0092B-C50C-407E-A947-70E740481C1C}">
                    <a14:useLocalDpi xmlns:a14="http://schemas.microsoft.com/office/drawing/2010/main"/>
                  </a:ext>
                </a:extLst>
              </a:blip>
              <a:stretch>
                <a:fillRect/>
              </a:stretch>
            </p:blipFill>
            <p:spPr>
              <a:xfrm>
                <a:off x="-34579" y="3293172"/>
                <a:ext cx="1570180" cy="2794761"/>
              </a:xfrm>
              <a:prstGeom prst="rect">
                <a:avLst/>
              </a:prstGeom>
            </p:spPr>
          </p:pic>
          <p:cxnSp>
            <p:nvCxnSpPr>
              <p:cNvPr id="44" name="Connector: Elbow 43">
                <a:extLst>
                  <a:ext uri="{FF2B5EF4-FFF2-40B4-BE49-F238E27FC236}">
                    <a16:creationId xmlns:a16="http://schemas.microsoft.com/office/drawing/2014/main" id="{56EE2D5B-5613-4760-B23C-7A7AF605B829}"/>
                  </a:ext>
                </a:extLst>
              </p:cNvPr>
              <p:cNvCxnSpPr>
                <a:cxnSpLocks/>
                <a:stCxn id="51" idx="3"/>
              </p:cNvCxnSpPr>
              <p:nvPr/>
            </p:nvCxnSpPr>
            <p:spPr>
              <a:xfrm>
                <a:off x="1683531" y="3617114"/>
                <a:ext cx="425280" cy="1196491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5" name="Connector: Elbow 44">
                <a:extLst>
                  <a:ext uri="{FF2B5EF4-FFF2-40B4-BE49-F238E27FC236}">
                    <a16:creationId xmlns:a16="http://schemas.microsoft.com/office/drawing/2014/main" id="{878FE03A-E6D4-4E3E-8F5B-BCF190843B89}"/>
                  </a:ext>
                </a:extLst>
              </p:cNvPr>
              <p:cNvCxnSpPr>
                <a:cxnSpLocks/>
                <a:stCxn id="53" idx="3"/>
              </p:cNvCxnSpPr>
              <p:nvPr/>
            </p:nvCxnSpPr>
            <p:spPr>
              <a:xfrm flipV="1">
                <a:off x="1683531" y="4813605"/>
                <a:ext cx="425280" cy="328207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6" name="Connector: Elbow 45">
                <a:extLst>
                  <a:ext uri="{FF2B5EF4-FFF2-40B4-BE49-F238E27FC236}">
                    <a16:creationId xmlns:a16="http://schemas.microsoft.com/office/drawing/2014/main" id="{024CD1DC-2AD4-47A4-AB2D-BCC3922225E9}"/>
                  </a:ext>
                </a:extLst>
              </p:cNvPr>
              <p:cNvCxnSpPr>
                <a:cxnSpLocks/>
                <a:stCxn id="54" idx="3"/>
              </p:cNvCxnSpPr>
              <p:nvPr/>
            </p:nvCxnSpPr>
            <p:spPr>
              <a:xfrm flipV="1">
                <a:off x="1688001" y="4813605"/>
                <a:ext cx="420810" cy="895952"/>
              </a:xfrm>
              <a:prstGeom prst="bentConnector3">
                <a:avLst/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" name="Connector: Elbow 47">
                <a:extLst>
                  <a:ext uri="{FF2B5EF4-FFF2-40B4-BE49-F238E27FC236}">
                    <a16:creationId xmlns:a16="http://schemas.microsoft.com/office/drawing/2014/main" id="{9A534D6F-AEC7-4D44-B831-E186CCF22EA5}"/>
                  </a:ext>
                </a:extLst>
              </p:cNvPr>
              <p:cNvCxnSpPr>
                <a:cxnSpLocks/>
                <a:stCxn id="52" idx="3"/>
              </p:cNvCxnSpPr>
              <p:nvPr/>
            </p:nvCxnSpPr>
            <p:spPr>
              <a:xfrm>
                <a:off x="1683531" y="4162606"/>
                <a:ext cx="425280" cy="650999"/>
              </a:xfrm>
              <a:prstGeom prst="bentConnector3">
                <a:avLst>
                  <a:gd name="adj1" fmla="val 50000"/>
                </a:avLst>
              </a:prstGeom>
              <a:ln>
                <a:solidFill>
                  <a:schemeClr val="bg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49" name="Group 48">
                <a:extLst>
                  <a:ext uri="{FF2B5EF4-FFF2-40B4-BE49-F238E27FC236}">
                    <a16:creationId xmlns:a16="http://schemas.microsoft.com/office/drawing/2014/main" id="{CDB0B94F-17CF-4BD9-BFBB-E9AEF4400DC7}"/>
                  </a:ext>
                </a:extLst>
              </p:cNvPr>
              <p:cNvGrpSpPr/>
              <p:nvPr/>
            </p:nvGrpSpPr>
            <p:grpSpPr>
              <a:xfrm>
                <a:off x="-17422" y="3047193"/>
                <a:ext cx="1948308" cy="2816252"/>
                <a:chOff x="12909" y="3442850"/>
                <a:chExt cx="1948308" cy="2816252"/>
              </a:xfrm>
            </p:grpSpPr>
            <p:sp>
              <p:nvSpPr>
                <p:cNvPr id="50" name="TextBox 49">
                  <a:extLst>
                    <a:ext uri="{FF2B5EF4-FFF2-40B4-BE49-F238E27FC236}">
                      <a16:creationId xmlns:a16="http://schemas.microsoft.com/office/drawing/2014/main" id="{C6A28EB2-B075-47A7-8008-D1E817F965E8}"/>
                    </a:ext>
                  </a:extLst>
                </p:cNvPr>
                <p:cNvSpPr txBox="1"/>
                <p:nvPr/>
              </p:nvSpPr>
              <p:spPr>
                <a:xfrm>
                  <a:off x="12909" y="3442850"/>
                  <a:ext cx="484428" cy="43088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100" dirty="0">
                      <a:solidFill>
                        <a:schemeClr val="accent6"/>
                      </a:solidFill>
                    </a:rPr>
                    <a:t>Pixel </a:t>
                  </a:r>
                </a:p>
                <a:p>
                  <a:pPr algn="ctr"/>
                  <a:r>
                    <a:rPr lang="en-US" sz="1100" dirty="0">
                      <a:solidFill>
                        <a:schemeClr val="accent6"/>
                      </a:solidFill>
                    </a:rPr>
                    <a:t>Ray</a:t>
                  </a:r>
                  <a:endParaRPr lang="en-GB" sz="1100" dirty="0">
                    <a:solidFill>
                      <a:schemeClr val="accent6"/>
                    </a:solidFill>
                  </a:endParaRPr>
                </a:p>
              </p:txBody>
            </p:sp>
            <p:sp>
              <p:nvSpPr>
                <p:cNvPr id="51" name="TextBox 50">
                  <a:extLst>
                    <a:ext uri="{FF2B5EF4-FFF2-40B4-BE49-F238E27FC236}">
                      <a16:creationId xmlns:a16="http://schemas.microsoft.com/office/drawing/2014/main" id="{4BC4BA62-27B5-49E3-B581-336C36C403CF}"/>
                    </a:ext>
                  </a:extLst>
                </p:cNvPr>
                <p:cNvSpPr txBox="1"/>
                <p:nvPr/>
              </p:nvSpPr>
              <p:spPr>
                <a:xfrm>
                  <a:off x="1255082" y="3858882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100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2" name="TextBox 51">
                  <a:extLst>
                    <a:ext uri="{FF2B5EF4-FFF2-40B4-BE49-F238E27FC236}">
                      <a16:creationId xmlns:a16="http://schemas.microsoft.com/office/drawing/2014/main" id="{FDE73937-6E56-4196-A64D-22EF051F9CFD}"/>
                    </a:ext>
                  </a:extLst>
                </p:cNvPr>
                <p:cNvSpPr txBox="1"/>
                <p:nvPr/>
              </p:nvSpPr>
              <p:spPr>
                <a:xfrm>
                  <a:off x="1255082" y="4404374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300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3" name="TextBox 52">
                  <a:extLst>
                    <a:ext uri="{FF2B5EF4-FFF2-40B4-BE49-F238E27FC236}">
                      <a16:creationId xmlns:a16="http://schemas.microsoft.com/office/drawing/2014/main" id="{0DC2BD68-23E8-4418-925A-751295ABD652}"/>
                    </a:ext>
                  </a:extLst>
                </p:cNvPr>
                <p:cNvSpPr txBox="1"/>
                <p:nvPr/>
              </p:nvSpPr>
              <p:spPr>
                <a:xfrm>
                  <a:off x="1255082" y="5383580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400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4" name="TextBox 53">
                  <a:extLst>
                    <a:ext uri="{FF2B5EF4-FFF2-40B4-BE49-F238E27FC236}">
                      <a16:creationId xmlns:a16="http://schemas.microsoft.com/office/drawing/2014/main" id="{65E20258-04E1-46AC-B477-330DE43E266A}"/>
                    </a:ext>
                  </a:extLst>
                </p:cNvPr>
                <p:cNvSpPr txBox="1"/>
                <p:nvPr/>
              </p:nvSpPr>
              <p:spPr>
                <a:xfrm>
                  <a:off x="1259552" y="5951325"/>
                  <a:ext cx="458780" cy="307777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/>
                      </a:solidFill>
                    </a:rPr>
                    <a:t>200</a:t>
                  </a:r>
                  <a:endParaRPr lang="en-GB" sz="1400" dirty="0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55" name="TextBox 54">
                  <a:extLst>
                    <a:ext uri="{FF2B5EF4-FFF2-40B4-BE49-F238E27FC236}">
                      <a16:creationId xmlns:a16="http://schemas.microsoft.com/office/drawing/2014/main" id="{F6D7ACBE-5B6D-47D0-9625-4DC27F473C82}"/>
                    </a:ext>
                  </a:extLst>
                </p:cNvPr>
                <p:cNvSpPr txBox="1"/>
                <p:nvPr/>
              </p:nvSpPr>
              <p:spPr>
                <a:xfrm>
                  <a:off x="1318092" y="4826384"/>
                  <a:ext cx="643125" cy="41549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pPr algn="ctr"/>
                  <a:r>
                    <a:rPr lang="en-US" sz="1050" dirty="0">
                      <a:solidFill>
                        <a:schemeClr val="accent3"/>
                      </a:solidFill>
                    </a:rPr>
                    <a:t>Pixel </a:t>
                  </a:r>
                </a:p>
                <a:p>
                  <a:pPr algn="ctr"/>
                  <a:r>
                    <a:rPr lang="en-US" sz="1050" dirty="0">
                      <a:solidFill>
                        <a:schemeClr val="accent3"/>
                      </a:solidFill>
                    </a:rPr>
                    <a:t>Window</a:t>
                  </a:r>
                  <a:endParaRPr lang="en-GB" sz="1050" dirty="0">
                    <a:solidFill>
                      <a:schemeClr val="accent3"/>
                    </a:solidFill>
                  </a:endParaRPr>
                </a:p>
              </p:txBody>
            </p:sp>
          </p:grpSp>
        </p:grp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4E60897-B638-43B8-ADBC-DFC006C90795}"/>
                    </a:ext>
                  </a:extLst>
                </p:cNvPr>
                <p:cNvSpPr txBox="1"/>
                <p:nvPr/>
              </p:nvSpPr>
              <p:spPr>
                <a:xfrm>
                  <a:off x="2877085" y="3731718"/>
                  <a:ext cx="1476686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func>
                          <m:funcPr>
                            <m:ctrlPr>
                              <a:rPr lang="en-GB" i="1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GB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m</m:t>
                            </m:r>
                            <m:r>
                              <m:rPr>
                                <m:sty m:val="p"/>
                              </m:rPr>
                              <a:rPr lang="en-US" b="0" i="0" smtClean="0">
                                <a:solidFill>
                                  <a:schemeClr val="bg1"/>
                                </a:solidFill>
                                <a:latin typeface="Cambria Math" panose="02040503050406030204" pitchFamily="18" charset="0"/>
                              </a:rPr>
                              <m:t>in</m:t>
                            </m:r>
                          </m:fName>
                          <m:e>
                            <m:d>
                              <m:dPr>
                                <m:begChr m:val="{"/>
                                <m:endChr m:val="}"/>
                                <m:ctrlPr>
                                  <a:rPr lang="en-GB" i="1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GB" i="0" smtClean="0">
                                    <a:solidFill>
                                      <a:schemeClr val="bg1"/>
                                    </a:solidFill>
                                    <a:latin typeface="Cambria Math" panose="02040503050406030204" pitchFamily="18" charset="0"/>
                                  </a:rPr>
                                  <m:t>,…,</m:t>
                                </m:r>
                                <m:sSub>
                                  <m:sSubPr>
                                    <m:ctrlPr>
                                      <a:rPr lang="en-GB" i="1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en-GB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𝑎</m:t>
                                    </m:r>
                                  </m:e>
                                  <m:sub>
                                    <m:r>
                                      <a:rPr lang="en-GB" i="0" smtClean="0">
                                        <a:solidFill>
                                          <a:schemeClr val="bg1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𝑘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6" name="TextBox 55">
                  <a:extLst>
                    <a:ext uri="{FF2B5EF4-FFF2-40B4-BE49-F238E27FC236}">
                      <a16:creationId xmlns:a16="http://schemas.microsoft.com/office/drawing/2014/main" id="{44E60897-B638-43B8-ADBC-DFC006C90795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877085" y="3731718"/>
                  <a:ext cx="1476686" cy="276999"/>
                </a:xfrm>
                <a:prstGeom prst="rect">
                  <a:avLst/>
                </a:prstGeom>
                <a:blipFill>
                  <a:blip r:embed="rId18"/>
                  <a:stretch>
                    <a:fillRect l="-2066" b="-15217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80B7FBF-B2DB-48F8-96DA-AC38A77FF3C0}"/>
                    </a:ext>
                  </a:extLst>
                </p:cNvPr>
                <p:cNvSpPr txBox="1"/>
                <p:nvPr/>
              </p:nvSpPr>
              <p:spPr>
                <a:xfrm>
                  <a:off x="2124003" y="4648200"/>
                  <a:ext cx="3076163" cy="276999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m:rPr>
                            <m:sty m:val="p"/>
                          </m:rPr>
                          <a:rPr lang="en-US" b="0" i="0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min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⁡(100, 300, 400,200)</m:t>
                        </m:r>
                        <m:r>
                          <a:rPr lang="en-GB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=</m:t>
                        </m:r>
                        <m:r>
                          <a:rPr lang="en-US" b="0" i="1" smtClean="0">
                            <a:solidFill>
                              <a:schemeClr val="bg1"/>
                            </a:solidFill>
                            <a:latin typeface="Cambria Math" panose="02040503050406030204" pitchFamily="18" charset="0"/>
                          </a:rPr>
                          <m:t>100</m:t>
                        </m:r>
                      </m:oMath>
                    </m:oMathPara>
                  </a14:m>
                  <a:endParaRPr lang="en-GB" dirty="0">
                    <a:solidFill>
                      <a:schemeClr val="bg1"/>
                    </a:solidFill>
                  </a:endParaRPr>
                </a:p>
              </p:txBody>
            </p:sp>
          </mc:Choice>
          <mc:Fallback xmlns="">
            <p:sp>
              <p:nvSpPr>
                <p:cNvPr id="57" name="TextBox 56">
                  <a:extLst>
                    <a:ext uri="{FF2B5EF4-FFF2-40B4-BE49-F238E27FC236}">
                      <a16:creationId xmlns:a16="http://schemas.microsoft.com/office/drawing/2014/main" id="{A80B7FBF-B2DB-48F8-96DA-AC38A77FF3C0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2124003" y="4648200"/>
                  <a:ext cx="3076163" cy="276999"/>
                </a:xfrm>
                <a:prstGeom prst="rect">
                  <a:avLst/>
                </a:prstGeom>
                <a:blipFill>
                  <a:blip r:embed="rId19"/>
                  <a:stretch>
                    <a:fillRect l="-1188" t="-4444" r="-1386" b="-33333"/>
                  </a:stretch>
                </a:blipFill>
              </p:spPr>
              <p:txBody>
                <a:bodyPr/>
                <a:lstStyle/>
                <a:p>
                  <a:r>
                    <a:rPr lang="en-GB">
                      <a:noFill/>
                    </a:rPr>
                    <a:t> </a:t>
                  </a:r>
                </a:p>
              </p:txBody>
            </p:sp>
          </mc:Fallback>
        </mc:AlternateContent>
      </p:grpSp>
    </p:spTree>
    <p:extLst>
      <p:ext uri="{BB962C8B-B14F-4D97-AF65-F5344CB8AC3E}">
        <p14:creationId xmlns:p14="http://schemas.microsoft.com/office/powerpoint/2010/main" val="253975940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133600" y="-130156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kern="0" dirty="0">
                <a:solidFill>
                  <a:srgbClr val="0098D4"/>
                </a:solidFill>
                <a:latin typeface="Calibri" pitchFamily="34" charset="0"/>
              </a:rPr>
              <a:t>1. Understanding the requirements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685801"/>
            <a:ext cx="51816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AvIP – Isodense structures are better represented. (Internal structures of a solid organs, Walls of hollow structures)</a:t>
            </a: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MIP – Hyperdense structures are better represented. (Vessels with contrast, dense bone)</a:t>
            </a:r>
          </a:p>
          <a:p>
            <a:endParaRPr lang="en-GB" sz="24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chemeClr val="bg1"/>
                </a:solidFill>
              </a:rPr>
              <a:t>MinIP – </a:t>
            </a:r>
            <a:r>
              <a:rPr lang="en-US" sz="1800" b="1" dirty="0">
                <a:solidFill>
                  <a:schemeClr val="bg1"/>
                </a:solidFill>
              </a:rPr>
              <a:t>Hypodense</a:t>
            </a:r>
            <a:r>
              <a:rPr lang="en-US" sz="1800" dirty="0">
                <a:solidFill>
                  <a:schemeClr val="bg1"/>
                </a:solidFill>
              </a:rPr>
              <a:t> structures are better represented. (Airways, Sinuses, Fat, Water)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AutoShape 2" descr="&#10;\begin{bmatrix}&#10;   \mathbf{c}_x \\&#10;   \mathbf{c}_y \\&#10;   \mathbf{c}_z \\&#10;\end{bmatrix}=\begin{bmatrix}&#10;   1 &amp; 0 &amp; 0  \\&#10;   0 &amp; {\cos\alpha} &amp; {\sin\alpha}  \\&#10;   0 &amp; { - \sin\alpha} &amp; {\cos\alpha}  \\&#10;\end{bmatrix}\begin{bmatrix}&#10;   {\cos\beta } &amp; 0 &amp; { - \sin\beta }  \\&#10;   0 &amp; 1 &amp; 0  \\&#10;   {\sin\beta } &amp; 0 &amp; {\cos\beta }  \\&#10;\end{bmatrix}\begin{bmatrix}&#10;   \mathbf{a}_x \\&#10;   \mathbf{a}_y \\&#10;   \mathbf{a}_z \\&#10;\end{bmatrix}=\frac{1}{\sqrt{6}}\begin{bmatrix}&#10;   \sqrt{3} &amp; 0 &amp; -\sqrt{3}  \\&#10;   1 &amp; 2 &amp; 1  \\&#10;   \sqrt{2} &amp; -\sqrt{2} &amp; \sqrt{2}  \\&#10;\end{bmatrix}\begin{bmatrix}&#10;   \mathbf{a}_x \\&#10;   \mathbf{a}_y \\&#10;   \mathbf{a}_z \\&#10;\end{bmatrix}&#10;">
            <a:extLst>
              <a:ext uri="{FF2B5EF4-FFF2-40B4-BE49-F238E27FC236}">
                <a16:creationId xmlns:a16="http://schemas.microsoft.com/office/drawing/2014/main" id="{F651D626-5E1F-48EB-9DD3-FD1D04DFB9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0200" y="32766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A8BB5CB9-5357-4575-B9BF-38D953582F6B}"/>
              </a:ext>
            </a:extLst>
          </p:cNvPr>
          <p:cNvGrpSpPr/>
          <p:nvPr/>
        </p:nvGrpSpPr>
        <p:grpSpPr>
          <a:xfrm>
            <a:off x="5469191" y="355397"/>
            <a:ext cx="3539617" cy="4733453"/>
            <a:chOff x="2708782" y="1045157"/>
            <a:chExt cx="4727845" cy="5482939"/>
          </a:xfrm>
        </p:grpSpPr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B54AFDB8-FCA7-4A51-B78A-87162FA9AFA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tretch>
              <a:fillRect/>
            </a:stretch>
          </p:blipFill>
          <p:spPr>
            <a:xfrm>
              <a:off x="2733949" y="1440480"/>
              <a:ext cx="4168157" cy="4724585"/>
            </a:xfrm>
            <a:prstGeom prst="rect">
              <a:avLst/>
            </a:prstGeom>
          </p:spPr>
        </p:pic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691CCD82-C27F-472B-BB00-AB5EC88DE81D}"/>
                </a:ext>
              </a:extLst>
            </p:cNvPr>
            <p:cNvSpPr txBox="1"/>
            <p:nvPr/>
          </p:nvSpPr>
          <p:spPr>
            <a:xfrm>
              <a:off x="4845827" y="1069051"/>
              <a:ext cx="2590800" cy="356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10mm AvIP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A1304341-DD8D-4381-B5A9-D60FCFE5D7C0}"/>
                </a:ext>
              </a:extLst>
            </p:cNvPr>
            <p:cNvSpPr txBox="1"/>
            <p:nvPr/>
          </p:nvSpPr>
          <p:spPr>
            <a:xfrm>
              <a:off x="4845827" y="6145016"/>
              <a:ext cx="2590800" cy="356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10mm MinIP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681EEAAB-FA28-4B93-BC57-DF5240782291}"/>
                </a:ext>
              </a:extLst>
            </p:cNvPr>
            <p:cNvSpPr txBox="1"/>
            <p:nvPr/>
          </p:nvSpPr>
          <p:spPr>
            <a:xfrm>
              <a:off x="2708782" y="6171586"/>
              <a:ext cx="2590800" cy="356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10mm MIP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20D4070-9FAA-470F-9DED-B21BEDE58836}"/>
                </a:ext>
              </a:extLst>
            </p:cNvPr>
            <p:cNvSpPr txBox="1"/>
            <p:nvPr/>
          </p:nvSpPr>
          <p:spPr>
            <a:xfrm>
              <a:off x="2819402" y="1045157"/>
              <a:ext cx="2590800" cy="3565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1mm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  <p:sp>
        <p:nvSpPr>
          <p:cNvPr id="14" name="Rectangle 13">
            <a:extLst>
              <a:ext uri="{FF2B5EF4-FFF2-40B4-BE49-F238E27FC236}">
                <a16:creationId xmlns:a16="http://schemas.microsoft.com/office/drawing/2014/main" id="{8E9A8C9F-40A7-44CE-8122-3DB405E1929E}"/>
              </a:ext>
            </a:extLst>
          </p:cNvPr>
          <p:cNvSpPr/>
          <p:nvPr/>
        </p:nvSpPr>
        <p:spPr>
          <a:xfrm>
            <a:off x="5804014" y="52346"/>
            <a:ext cx="248863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Side by Side Comparison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219893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-2133600" y="-130156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kern="0" dirty="0">
                <a:solidFill>
                  <a:srgbClr val="0098D4"/>
                </a:solidFill>
                <a:latin typeface="Calibri" pitchFamily="34" charset="0"/>
              </a:rPr>
              <a:t>1. Understanding the requirements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381000"/>
            <a:ext cx="70866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Windowing / Window Level</a:t>
            </a:r>
          </a:p>
          <a:p>
            <a:r>
              <a:rPr lang="en-US" sz="1800" b="1" dirty="0">
                <a:solidFill>
                  <a:schemeClr val="bg1"/>
                </a:solidFill>
              </a:rPr>
              <a:t>Windowing (</a:t>
            </a:r>
            <a:r>
              <a:rPr lang="en-US" sz="1800" dirty="0">
                <a:solidFill>
                  <a:schemeClr val="bg1"/>
                </a:solidFill>
              </a:rPr>
              <a:t>also known as </a:t>
            </a:r>
            <a:r>
              <a:rPr lang="en-US" sz="1800" b="1" dirty="0">
                <a:solidFill>
                  <a:schemeClr val="bg1"/>
                </a:solidFill>
              </a:rPr>
              <a:t>grey-level mapping</a:t>
            </a:r>
            <a:r>
              <a:rPr lang="en-US" sz="1800" dirty="0">
                <a:solidFill>
                  <a:schemeClr val="bg1"/>
                </a:solidFill>
              </a:rPr>
              <a:t>, </a:t>
            </a:r>
            <a:r>
              <a:rPr lang="en-US" sz="1800" b="1" dirty="0">
                <a:solidFill>
                  <a:schemeClr val="bg1"/>
                </a:solidFill>
              </a:rPr>
              <a:t>contrast stretching</a:t>
            </a:r>
            <a:r>
              <a:rPr lang="en-US" sz="1800" dirty="0">
                <a:solidFill>
                  <a:schemeClr val="bg1"/>
                </a:solidFill>
              </a:rPr>
              <a:t>, </a:t>
            </a:r>
            <a:r>
              <a:rPr lang="en-US" sz="1800" b="1" dirty="0">
                <a:solidFill>
                  <a:schemeClr val="bg1"/>
                </a:solidFill>
              </a:rPr>
              <a:t>histogram modification </a:t>
            </a:r>
            <a:r>
              <a:rPr lang="en-US" sz="1800" dirty="0">
                <a:solidFill>
                  <a:schemeClr val="bg1"/>
                </a:solidFill>
              </a:rPr>
              <a:t>or </a:t>
            </a:r>
            <a:r>
              <a:rPr lang="en-US" sz="1800" b="1" dirty="0">
                <a:solidFill>
                  <a:schemeClr val="bg1"/>
                </a:solidFill>
              </a:rPr>
              <a:t>contrast enhancement)</a:t>
            </a:r>
            <a:r>
              <a:rPr lang="en-US" sz="1800" dirty="0">
                <a:solidFill>
                  <a:schemeClr val="bg1"/>
                </a:solidFill>
              </a:rPr>
              <a:t> is the process in which the greyscale components are transformed; doing this will change the representation to highlight particular structures.</a:t>
            </a:r>
          </a:p>
          <a:p>
            <a:r>
              <a:rPr lang="en-US" sz="1800" dirty="0">
                <a:solidFill>
                  <a:schemeClr val="bg1"/>
                </a:solidFill>
              </a:rPr>
              <a:t>Also, this allows us to convert our data our final </a:t>
            </a:r>
            <a:r>
              <a:rPr lang="en-US" sz="1800" dirty="0" err="1">
                <a:solidFill>
                  <a:schemeClr val="bg1"/>
                </a:solidFill>
              </a:rPr>
              <a:t>colourspace</a:t>
            </a:r>
            <a:r>
              <a:rPr lang="en-US" sz="1800" dirty="0">
                <a:solidFill>
                  <a:schemeClr val="bg1"/>
                </a:solidFill>
              </a:rPr>
              <a:t>.</a:t>
            </a:r>
          </a:p>
          <a:p>
            <a:endParaRPr lang="en-GB" sz="1800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sz="1800" dirty="0">
              <a:solidFill>
                <a:schemeClr val="bg1"/>
              </a:solidFill>
            </a:endParaRPr>
          </a:p>
        </p:txBody>
      </p:sp>
      <p:sp>
        <p:nvSpPr>
          <p:cNvPr id="2" name="AutoShape 2" descr="&#10;\begin{bmatrix}&#10;   \mathbf{c}_x \\&#10;   \mathbf{c}_y \\&#10;   \mathbf{c}_z \\&#10;\end{bmatrix}=\begin{bmatrix}&#10;   1 &amp; 0 &amp; 0  \\&#10;   0 &amp; {\cos\alpha} &amp; {\sin\alpha}  \\&#10;   0 &amp; { - \sin\alpha} &amp; {\cos\alpha}  \\&#10;\end{bmatrix}\begin{bmatrix}&#10;   {\cos\beta } &amp; 0 &amp; { - \sin\beta }  \\&#10;   0 &amp; 1 &amp; 0  \\&#10;   {\sin\beta } &amp; 0 &amp; {\cos\beta }  \\&#10;\end{bmatrix}\begin{bmatrix}&#10;   \mathbf{a}_x \\&#10;   \mathbf{a}_y \\&#10;   \mathbf{a}_z \\&#10;\end{bmatrix}=\frac{1}{\sqrt{6}}\begin{bmatrix}&#10;   \sqrt{3} &amp; 0 &amp; -\sqrt{3}  \\&#10;   1 &amp; 2 &amp; 1  \\&#10;   \sqrt{2} &amp; -\sqrt{2} &amp; \sqrt{2}  \\&#10;\end{bmatrix}\begin{bmatrix}&#10;   \mathbf{a}_x \\&#10;   \mathbf{a}_y \\&#10;   \mathbf{a}_z \\&#10;\end{bmatrix}&#10;">
            <a:extLst>
              <a:ext uri="{FF2B5EF4-FFF2-40B4-BE49-F238E27FC236}">
                <a16:creationId xmlns:a16="http://schemas.microsoft.com/office/drawing/2014/main" id="{F651D626-5E1F-48EB-9DD3-FD1D04DFB912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1600200" y="3276600"/>
            <a:ext cx="3124200" cy="3124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153E853D-59BF-4E8D-89AD-26736EF96489}"/>
              </a:ext>
            </a:extLst>
          </p:cNvPr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967288" y="4586288"/>
            <a:ext cx="4024312" cy="2033587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95E1BB1-B1E3-4759-ADC0-D4A6038C7D95}"/>
              </a:ext>
            </a:extLst>
          </p:cNvPr>
          <p:cNvSpPr txBox="1"/>
          <p:nvPr/>
        </p:nvSpPr>
        <p:spPr>
          <a:xfrm>
            <a:off x="5253801" y="4176822"/>
            <a:ext cx="14505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W:80 L:40 (Brain)</a:t>
            </a:r>
            <a:endParaRPr lang="en-GB" sz="1400" dirty="0">
              <a:solidFill>
                <a:schemeClr val="bg1"/>
              </a:solidFill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45808BC-AF46-45D3-B755-C6903715C7B1}"/>
              </a:ext>
            </a:extLst>
          </p:cNvPr>
          <p:cNvSpPr txBox="1"/>
          <p:nvPr/>
        </p:nvSpPr>
        <p:spPr>
          <a:xfrm>
            <a:off x="7229555" y="4176821"/>
            <a:ext cx="172194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</a:rPr>
              <a:t>W:1800 L:400 (Bone)</a:t>
            </a:r>
            <a:endParaRPr lang="en-GB" sz="1400" dirty="0">
              <a:solidFill>
                <a:schemeClr val="bg1"/>
              </a:solidFill>
            </a:endParaRP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C72A7CFC-BC3E-4117-AB78-6AE7970EE45E}"/>
              </a:ext>
            </a:extLst>
          </p:cNvPr>
          <p:cNvGrpSpPr/>
          <p:nvPr/>
        </p:nvGrpSpPr>
        <p:grpSpPr>
          <a:xfrm>
            <a:off x="127424" y="4767261"/>
            <a:ext cx="4010080" cy="1976438"/>
            <a:chOff x="127424" y="4767261"/>
            <a:chExt cx="4010080" cy="1976438"/>
          </a:xfrm>
        </p:grpSpPr>
        <p:pic>
          <p:nvPicPr>
            <p:cNvPr id="8196" name="Picture 4" descr="Image result for ct windowing">
              <a:extLst>
                <a:ext uri="{FF2B5EF4-FFF2-40B4-BE49-F238E27FC236}">
                  <a16:creationId xmlns:a16="http://schemas.microsoft.com/office/drawing/2014/main" id="{BCDA7356-5504-4281-BB8C-61A204D3ACB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 cstate="screen">
              <a:extLst>
                <a:ext uri="{28A0092B-C50C-407E-A947-70E740481C1C}">
                  <a14:useLocalDpi xmlns:a14="http://schemas.microsoft.com/office/drawing/2010/main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27424" y="4767261"/>
              <a:ext cx="2640752" cy="1976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>
              <a:extLst>
                <a:ext uri="{FF2B5EF4-FFF2-40B4-BE49-F238E27FC236}">
                  <a16:creationId xmlns:a16="http://schemas.microsoft.com/office/drawing/2014/main" id="{F7DB152A-0101-47A3-8312-F5C7A1173E4A}"/>
                </a:ext>
              </a:extLst>
            </p:cNvPr>
            <p:cNvCxnSpPr>
              <a:cxnSpLocks/>
            </p:cNvCxnSpPr>
            <p:nvPr/>
          </p:nvCxnSpPr>
          <p:spPr>
            <a:xfrm>
              <a:off x="2971800" y="5105400"/>
              <a:ext cx="0" cy="1371600"/>
            </a:xfrm>
            <a:prstGeom prst="straightConnector1">
              <a:avLst/>
            </a:prstGeom>
            <a:ln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6BD47FE-7F8B-4B67-9791-359C9F0B8C37}"/>
                </a:ext>
              </a:extLst>
            </p:cNvPr>
            <p:cNvSpPr txBox="1"/>
            <p:nvPr/>
          </p:nvSpPr>
          <p:spPr>
            <a:xfrm>
              <a:off x="2971800" y="5641495"/>
              <a:ext cx="1165704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400" dirty="0">
                  <a:solidFill>
                    <a:schemeClr val="bg1"/>
                  </a:solidFill>
                </a:rPr>
                <a:t>Colour space</a:t>
              </a:r>
              <a:endParaRPr lang="en-GB" sz="1400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187247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7270</TotalTime>
  <Words>1282</Words>
  <Application>Microsoft Office PowerPoint</Application>
  <PresentationFormat>On-screen Show (4:3)</PresentationFormat>
  <Paragraphs>232</Paragraphs>
  <Slides>25</Slides>
  <Notes>19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Arial</vt:lpstr>
      <vt:lpstr>Calibri</vt:lpstr>
      <vt:lpstr>Cambria Math</vt:lpstr>
      <vt:lpstr>Ink Free</vt:lpstr>
      <vt:lpstr>Office Theme</vt:lpstr>
      <vt:lpstr>How to build a pipeline.</vt:lpstr>
      <vt:lpstr>Volume Rendering</vt:lpstr>
      <vt:lpstr>1. Understanding the requirements </vt:lpstr>
      <vt:lpstr>1. Understanding the requirements </vt:lpstr>
      <vt:lpstr>1. Understanding the requirements </vt:lpstr>
      <vt:lpstr>1. Understanding the requirements </vt:lpstr>
      <vt:lpstr>1. Understanding the requirements </vt:lpstr>
      <vt:lpstr>1. Understanding the requirements </vt:lpstr>
      <vt:lpstr>1. Understanding the requirements </vt:lpstr>
      <vt:lpstr>1. Understanding the requirements </vt:lpstr>
      <vt:lpstr>1. Understanding the requirements </vt:lpstr>
      <vt:lpstr>1. Understanding the requirements </vt:lpstr>
      <vt:lpstr>1. Understanding the requirements 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lcarter</dc:creator>
  <cp:lastModifiedBy>Liam Carter</cp:lastModifiedBy>
  <cp:revision>523</cp:revision>
  <dcterms:created xsi:type="dcterms:W3CDTF">2006-08-16T00:00:00Z</dcterms:created>
  <dcterms:modified xsi:type="dcterms:W3CDTF">2019-10-09T01:11:20Z</dcterms:modified>
</cp:coreProperties>
</file>